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6"/>
  </p:notesMasterIdLst>
  <p:sldIdLst>
    <p:sldId id="256" r:id="rId2"/>
    <p:sldId id="257" r:id="rId3"/>
    <p:sldId id="258" r:id="rId4"/>
    <p:sldId id="262" r:id="rId5"/>
    <p:sldId id="259" r:id="rId6"/>
    <p:sldId id="260" r:id="rId7"/>
    <p:sldId id="261" r:id="rId8"/>
    <p:sldId id="263" r:id="rId9"/>
    <p:sldId id="264" r:id="rId10"/>
    <p:sldId id="282"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4" r:id="rId29"/>
    <p:sldId id="285" r:id="rId30"/>
    <p:sldId id="286" r:id="rId31"/>
    <p:sldId id="289" r:id="rId32"/>
    <p:sldId id="287" r:id="rId33"/>
    <p:sldId id="283" r:id="rId34"/>
    <p:sldId id="288"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972F96-A401-4CFE-92DE-95CF0E447A93}">
  <a:tblStyle styleId="{BB972F96-A401-4CFE-92DE-95CF0E447A9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74"/>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389641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a90724fd5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a90724fd5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a90724fd5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spTree>
    <p:extLst>
      <p:ext uri="{BB962C8B-B14F-4D97-AF65-F5344CB8AC3E}">
        <p14:creationId xmlns:p14="http://schemas.microsoft.com/office/powerpoint/2010/main" val="3095036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b1dfa6d83e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b1dfa6d83e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gb1dfa6d83e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extLst>
      <p:ext uri="{BB962C8B-B14F-4D97-AF65-F5344CB8AC3E}">
        <p14:creationId xmlns:p14="http://schemas.microsoft.com/office/powerpoint/2010/main" val="2487206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29187254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b="1"/>
              <a:t>Summary: </a:t>
            </a:r>
            <a:r>
              <a:rPr lang="en-US"/>
              <a:t>Improved rapport with patients and provided opportunity for patients to share things about their social situation that they may not have shared verbally </a:t>
            </a:r>
            <a:r>
              <a:rPr lang="en-US" i="1"/>
              <a:t>(Social Worker Interview)</a:t>
            </a:r>
            <a:endParaRPr i="1"/>
          </a:p>
          <a:p>
            <a:pPr marL="0" lvl="0" indent="0" algn="l" rtl="0">
              <a:spcBef>
                <a:spcPts val="0"/>
              </a:spcBef>
              <a:spcAft>
                <a:spcPts val="0"/>
              </a:spcAft>
              <a:buClr>
                <a:schemeClr val="dk1"/>
              </a:buClr>
              <a:buSzPts val="1200"/>
              <a:buFont typeface="Calibri"/>
              <a:buNone/>
            </a:pPr>
            <a:endParaRPr/>
          </a:p>
        </p:txBody>
      </p:sp>
      <p:sp>
        <p:nvSpPr>
          <p:cNvPr id="179" name="Google Shape;17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extLst>
      <p:ext uri="{BB962C8B-B14F-4D97-AF65-F5344CB8AC3E}">
        <p14:creationId xmlns:p14="http://schemas.microsoft.com/office/powerpoint/2010/main" val="64841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a:t>Summary: </a:t>
            </a:r>
            <a:r>
              <a:rPr lang="en-US"/>
              <a:t>Most clinicians agreed that this was an easy tool to implement into their clinic and did not place hardship on their medical office staff </a:t>
            </a:r>
            <a:endParaRPr/>
          </a:p>
          <a:p>
            <a:pPr marL="0" marR="0" lvl="0" indent="0" algn="l" rtl="0">
              <a:lnSpc>
                <a:spcPct val="100000"/>
              </a:lnSpc>
              <a:spcBef>
                <a:spcPts val="0"/>
              </a:spcBef>
              <a:spcAft>
                <a:spcPts val="0"/>
              </a:spcAft>
              <a:buClr>
                <a:schemeClr val="dk1"/>
              </a:buClr>
              <a:buSzPts val="1200"/>
              <a:buFont typeface="Calibri"/>
              <a:buNone/>
            </a:pPr>
            <a:endParaRPr/>
          </a:p>
        </p:txBody>
      </p:sp>
      <p:sp>
        <p:nvSpPr>
          <p:cNvPr id="187" name="Google Shape;18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extLst>
      <p:ext uri="{BB962C8B-B14F-4D97-AF65-F5344CB8AC3E}">
        <p14:creationId xmlns:p14="http://schemas.microsoft.com/office/powerpoint/2010/main" val="813518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Summary: </a:t>
            </a:r>
            <a:r>
              <a:rPr lang="en-US" sz="1200" b="0">
                <a:solidFill>
                  <a:schemeClr val="dk1"/>
                </a:solidFill>
                <a:latin typeface="Calibri"/>
                <a:ea typeface="Calibri"/>
                <a:cs typeface="Calibri"/>
                <a:sym typeface="Calibri"/>
              </a:rPr>
              <a:t>Overall clinicians felt that the BEARS Questionnaire did a good job at asking about social history and were more likely than not to continue using the questionnaire in their clinic </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194" name="Google Shape;19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extLst>
      <p:ext uri="{BB962C8B-B14F-4D97-AF65-F5344CB8AC3E}">
        <p14:creationId xmlns:p14="http://schemas.microsoft.com/office/powerpoint/2010/main" val="35578116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200" b="1">
                <a:solidFill>
                  <a:schemeClr val="dk1"/>
                </a:solidFill>
                <a:latin typeface="Calibri"/>
                <a:ea typeface="Calibri"/>
                <a:cs typeface="Calibri"/>
                <a:sym typeface="Calibri"/>
              </a:rPr>
              <a:t>Part of the BEARS Questionnaire included the option for families to reflect on their child’s Adverse Childhood Experiences (ACEs). In your experience, how often did patients or families report that this was too sensitive or personal to be asked on this questionnaire?</a:t>
            </a:r>
            <a:endParaRPr sz="1200">
              <a:solidFill>
                <a:schemeClr val="dk1"/>
              </a:solidFill>
              <a:latin typeface="Calibri"/>
              <a:ea typeface="Calibri"/>
              <a:cs typeface="Calibri"/>
              <a:sym typeface="Calibri"/>
            </a:endParaRPr>
          </a:p>
          <a:p>
            <a:pPr marL="0" lvl="0" indent="0" algn="l" rtl="0">
              <a:spcBef>
                <a:spcPts val="0"/>
              </a:spcBef>
              <a:spcAft>
                <a:spcPts val="0"/>
              </a:spcAft>
              <a:buNone/>
            </a:pPr>
            <a:r>
              <a:rPr lang="en-US" sz="1200" b="0">
                <a:solidFill>
                  <a:schemeClr val="dk1"/>
                </a:solidFill>
                <a:latin typeface="Calibri"/>
                <a:ea typeface="Calibri"/>
                <a:cs typeface="Calibri"/>
                <a:sym typeface="Calibri"/>
              </a:rPr>
              <a:t>Never </a:t>
            </a:r>
            <a:r>
              <a:rPr lang="en-US" sz="1200">
                <a:solidFill>
                  <a:schemeClr val="dk1"/>
                </a:solidFill>
                <a:latin typeface="Calibri"/>
                <a:ea typeface="Calibri"/>
                <a:cs typeface="Calibri"/>
                <a:sym typeface="Calibri"/>
              </a:rPr>
              <a:t>(3, 21.4%), Rarely (7, 50.0%), Sometimes (3, 21.4%), Often (1, 7.1%), Always (0, 0.0%)</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a:p>
            <a:pPr marL="0" lvl="0" indent="0" algn="l" rtl="0">
              <a:spcBef>
                <a:spcPts val="0"/>
              </a:spcBef>
              <a:spcAft>
                <a:spcPts val="0"/>
              </a:spcAft>
              <a:buNone/>
            </a:pPr>
            <a:r>
              <a:rPr lang="en-US"/>
              <a:t>we recognize that our clinicians may find ACEs acceptable because these are not first time patients, they’re surgery follow up or multidisciplinary ambulatory </a:t>
            </a:r>
            <a:endParaRPr/>
          </a:p>
          <a:p>
            <a:pPr marL="0" lvl="0" indent="0" algn="l" rtl="0">
              <a:spcBef>
                <a:spcPts val="0"/>
              </a:spcBef>
              <a:spcAft>
                <a:spcPts val="0"/>
              </a:spcAft>
              <a:buNone/>
            </a:pPr>
            <a:r>
              <a:rPr lang="en-US" sz="1200">
                <a:solidFill>
                  <a:schemeClr val="dk1"/>
                </a:solidFill>
                <a:latin typeface="Calibri"/>
                <a:ea typeface="Calibri"/>
                <a:cs typeface="Calibri"/>
                <a:sym typeface="Calibri"/>
              </a:rPr>
              <a:t> </a:t>
            </a:r>
            <a:endParaRPr/>
          </a:p>
          <a:p>
            <a:pPr marL="0" lvl="0" indent="0" algn="l" rtl="0">
              <a:spcBef>
                <a:spcPts val="0"/>
              </a:spcBef>
              <a:spcAft>
                <a:spcPts val="0"/>
              </a:spcAft>
              <a:buNone/>
            </a:pPr>
            <a:endParaRPr/>
          </a:p>
        </p:txBody>
      </p:sp>
      <p:sp>
        <p:nvSpPr>
          <p:cNvPr id="201" name="Google Shape;201;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extLst>
      <p:ext uri="{BB962C8B-B14F-4D97-AF65-F5344CB8AC3E}">
        <p14:creationId xmlns:p14="http://schemas.microsoft.com/office/powerpoint/2010/main" val="963867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n-US"/>
              <a:t>read out this quote</a:t>
            </a:r>
            <a:endParaRPr/>
          </a:p>
        </p:txBody>
      </p:sp>
      <p:sp>
        <p:nvSpPr>
          <p:cNvPr id="209" name="Google Shape;20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extLst>
      <p:ext uri="{BB962C8B-B14F-4D97-AF65-F5344CB8AC3E}">
        <p14:creationId xmlns:p14="http://schemas.microsoft.com/office/powerpoint/2010/main" val="19046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“early insights”</a:t>
            </a:r>
            <a:endParaRPr/>
          </a:p>
        </p:txBody>
      </p:sp>
      <p:sp>
        <p:nvSpPr>
          <p:cNvPr id="216" name="Google Shape;216;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extLst>
      <p:ext uri="{BB962C8B-B14F-4D97-AF65-F5344CB8AC3E}">
        <p14:creationId xmlns:p14="http://schemas.microsoft.com/office/powerpoint/2010/main" val="1510486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b1b53e846a_0_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gb1b53e846a_0_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“early insights”</a:t>
            </a:r>
            <a:endParaRPr/>
          </a:p>
        </p:txBody>
      </p:sp>
      <p:sp>
        <p:nvSpPr>
          <p:cNvPr id="223" name="Google Shape;223;gb1b53e846a_0_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37846793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b1d2f1c85e_1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Google Shape;237;gb1d2f1c85e_1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“early insights”</a:t>
            </a:r>
            <a:endParaRPr/>
          </a:p>
        </p:txBody>
      </p:sp>
      <p:sp>
        <p:nvSpPr>
          <p:cNvPr id="238" name="Google Shape;238;gb1d2f1c85e_1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1548281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a90724fd50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a90724fd50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0" name="Google Shape;100;ga90724fd50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extLst>
      <p:ext uri="{BB962C8B-B14F-4D97-AF65-F5344CB8AC3E}">
        <p14:creationId xmlns:p14="http://schemas.microsoft.com/office/powerpoint/2010/main" val="678288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b19e312dc4_2_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b19e312dc4_2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Elaborate and say the whole question. </a:t>
            </a:r>
            <a:endParaRPr/>
          </a:p>
        </p:txBody>
      </p:sp>
      <p:sp>
        <p:nvSpPr>
          <p:cNvPr id="252" name="Google Shape;252;gb19e312dc4_2_3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6506328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b19e312dc4_2_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2" name="Google Shape;262;gb19e312dc4_2_3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Emphasizes the importance of being culturally competent and culturally safe. We should be asking these questions and be aware of how people identify.</a:t>
            </a:r>
            <a:endParaRPr/>
          </a:p>
        </p:txBody>
      </p:sp>
      <p:sp>
        <p:nvSpPr>
          <p:cNvPr id="263" name="Google Shape;263;gb19e312dc4_2_3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extLst>
      <p:ext uri="{BB962C8B-B14F-4D97-AF65-F5344CB8AC3E}">
        <p14:creationId xmlns:p14="http://schemas.microsoft.com/office/powerpoint/2010/main" val="3514039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b19e312dc4_2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b19e312dc4_2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2" name="Google Shape;272;gb19e312dc4_2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extLst>
      <p:ext uri="{BB962C8B-B14F-4D97-AF65-F5344CB8AC3E}">
        <p14:creationId xmlns:p14="http://schemas.microsoft.com/office/powerpoint/2010/main" val="1478951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gb19e312dc4_2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 name="Google Shape;282;gb19e312dc4_2_1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BC and Canada data taken from the 2020 BC Child Poverty Report Card</a:t>
            </a:r>
            <a:endParaRPr/>
          </a:p>
        </p:txBody>
      </p:sp>
      <p:sp>
        <p:nvSpPr>
          <p:cNvPr id="283" name="Google Shape;283;gb19e312dc4_2_1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24682235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b19e312dc4_2_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b19e312dc4_2_2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gb19e312dc4_2_2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extLst>
      <p:ext uri="{BB962C8B-B14F-4D97-AF65-F5344CB8AC3E}">
        <p14:creationId xmlns:p14="http://schemas.microsoft.com/office/powerpoint/2010/main" val="25440302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b1d2f1c85e_9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b1d2f1c85e_9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gb1d2f1c85e_9_4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25</a:t>
            </a:fld>
            <a:endParaRPr/>
          </a:p>
        </p:txBody>
      </p:sp>
    </p:spTree>
    <p:extLst>
      <p:ext uri="{BB962C8B-B14F-4D97-AF65-F5344CB8AC3E}">
        <p14:creationId xmlns:p14="http://schemas.microsoft.com/office/powerpoint/2010/main" val="40026319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b19e312dc4_2_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b19e312dc4_2_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gb19e312dc4_2_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extLst>
      <p:ext uri="{BB962C8B-B14F-4D97-AF65-F5344CB8AC3E}">
        <p14:creationId xmlns:p14="http://schemas.microsoft.com/office/powerpoint/2010/main" val="333422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b1d2f1c85e_9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b1d2f1c85e_9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a:t>Money is a proxy to material supports.</a:t>
            </a:r>
            <a:endParaRPr/>
          </a:p>
        </p:txBody>
      </p:sp>
      <p:sp>
        <p:nvSpPr>
          <p:cNvPr id="322" name="Google Shape;322;gb1d2f1c85e_9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1984702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b1d2f1c85e_9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b1d2f1c85e_9_3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3" name="Google Shape;343;gb1d2f1c85e_9_3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20740747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b1b53e846a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gb1b53e846a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gb1b53e846a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extLst>
      <p:ext uri="{BB962C8B-B14F-4D97-AF65-F5344CB8AC3E}">
        <p14:creationId xmlns:p14="http://schemas.microsoft.com/office/powerpoint/2010/main" val="1092959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a90724fd50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a90724fd50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 name="Google Shape;107;ga90724fd50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a:t>
            </a:fld>
            <a:endParaRPr/>
          </a:p>
        </p:txBody>
      </p:sp>
    </p:spTree>
    <p:extLst>
      <p:ext uri="{BB962C8B-B14F-4D97-AF65-F5344CB8AC3E}">
        <p14:creationId xmlns:p14="http://schemas.microsoft.com/office/powerpoint/2010/main" val="15092250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b1b53e846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gb1b53e846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gb1b53e846a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extLst>
      <p:ext uri="{BB962C8B-B14F-4D97-AF65-F5344CB8AC3E}">
        <p14:creationId xmlns:p14="http://schemas.microsoft.com/office/powerpoint/2010/main" val="11984139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a:solidFill>
                  <a:schemeClr val="tx1"/>
                </a:solidFill>
                <a:effectLst/>
                <a:latin typeface="+mn-lt"/>
                <a:ea typeface="+mn-ea"/>
                <a:cs typeface="+mn-cs"/>
              </a:rPr>
              <a:t>Younger people, females, and individuals who were divorced, widowed or separated had significantly higher odds of self-reporting either adverse mental health outcome (Table 2). Individuals who reported experiencing a major, moderate or uncertain (“too soon to tell”) financial impact because of COVID-19 had at least two times higher odds of self-reporting moderate or severe anxiety symptoms compared with those who reported no financial impact. For fair or poor self-perceived mental health, only an uncertain financial impact was a significant risk factor.</a:t>
            </a:r>
          </a:p>
          <a:p>
            <a:r>
              <a:rPr lang="en-CA" sz="1200" b="0" i="0" kern="1200" dirty="0">
                <a:solidFill>
                  <a:schemeClr val="tx1"/>
                </a:solidFill>
                <a:effectLst/>
                <a:latin typeface="+mn-lt"/>
                <a:ea typeface="+mn-ea"/>
                <a:cs typeface="+mn-cs"/>
              </a:rPr>
              <a:t>There was no effect modification of sex or age on the association between food insecurity and mental health outcomes (data not shown).</a:t>
            </a:r>
          </a:p>
          <a:p>
            <a:endParaRPr lang="en-US" dirty="0"/>
          </a:p>
        </p:txBody>
      </p:sp>
      <p:sp>
        <p:nvSpPr>
          <p:cNvPr id="4" name="Slide Number Placeholder 3"/>
          <p:cNvSpPr>
            <a:spLocks noGrp="1"/>
          </p:cNvSpPr>
          <p:nvPr>
            <p:ph type="sldNum" sz="quarter" idx="5"/>
          </p:nvPr>
        </p:nvSpPr>
        <p:spPr/>
        <p:txBody>
          <a:bodyPr/>
          <a:lstStyle/>
          <a:p>
            <a:fld id="{CB58F53D-BEAA-4E48-947B-D10425877664}" type="slidenum">
              <a:rPr lang="en-US" smtClean="0"/>
              <a:t>31</a:t>
            </a:fld>
            <a:endParaRPr lang="en-US"/>
          </a:p>
        </p:txBody>
      </p:sp>
    </p:spTree>
    <p:extLst>
      <p:ext uri="{BB962C8B-B14F-4D97-AF65-F5344CB8AC3E}">
        <p14:creationId xmlns:p14="http://schemas.microsoft.com/office/powerpoint/2010/main" val="14004590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b1b53e846a_0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gb1b53e846a_0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2" name="Google Shape;372;gb1b53e846a_0_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extLst>
      <p:ext uri="{BB962C8B-B14F-4D97-AF65-F5344CB8AC3E}">
        <p14:creationId xmlns:p14="http://schemas.microsoft.com/office/powerpoint/2010/main" val="4391522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b1d2f1c85e_6_2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 name="Google Shape;334;gb1d2f1c85e_6_25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5" name="Google Shape;335;gb1d2f1c85e_6_25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extLst>
      <p:ext uri="{BB962C8B-B14F-4D97-AF65-F5344CB8AC3E}">
        <p14:creationId xmlns:p14="http://schemas.microsoft.com/office/powerpoint/2010/main" val="26108045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b1d2f1c85e_9_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b1d2f1c85e_9_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1" name="Google Shape;381;gb1d2f1c85e_9_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extLst>
      <p:ext uri="{BB962C8B-B14F-4D97-AF65-F5344CB8AC3E}">
        <p14:creationId xmlns:p14="http://schemas.microsoft.com/office/powerpoint/2010/main" val="1521205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b1d2f1c85e_9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b1d2f1c85e_9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gb1d2f1c85e_9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2929856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b1b546b0d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b1b546b0db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gb1b546b0db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3110453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b1d2f1c85e_5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b1d2f1c85e_5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gb1d2f1c85e_5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extLst>
      <p:ext uri="{BB962C8B-B14F-4D97-AF65-F5344CB8AC3E}">
        <p14:creationId xmlns:p14="http://schemas.microsoft.com/office/powerpoint/2010/main" val="18810734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b1d2f1c85e_6_78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b1d2f1c85e_6_78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gb1d2f1c85e_6_78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7</a:t>
            </a:fld>
            <a:endParaRPr/>
          </a:p>
        </p:txBody>
      </p:sp>
    </p:spTree>
    <p:extLst>
      <p:ext uri="{BB962C8B-B14F-4D97-AF65-F5344CB8AC3E}">
        <p14:creationId xmlns:p14="http://schemas.microsoft.com/office/powerpoint/2010/main" val="37427540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a90724fd50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a90724fd50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ga90724fd50_0_3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870425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b1d2f1c85e_9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b1d2f1c85e_9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CA" dirty="0"/>
              <a:t>Original goal was ~ 150-….we were on a role</a:t>
            </a:r>
            <a:endParaRPr dirty="0"/>
          </a:p>
        </p:txBody>
      </p:sp>
      <p:sp>
        <p:nvSpPr>
          <p:cNvPr id="163" name="Google Shape;163;gb1d2f1c85e_9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extLst>
      <p:ext uri="{BB962C8B-B14F-4D97-AF65-F5344CB8AC3E}">
        <p14:creationId xmlns:p14="http://schemas.microsoft.com/office/powerpoint/2010/main" val="3453615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2.png"/><Relationship Id="rId7"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hyperlink" Target="https://www.cps.ca/en/documents/position/what-paediatricians-can-do-to-support-children-and-youth-during-the-covid-19" TargetMode="External"/><Relationship Id="rId4" Type="http://schemas.openxmlformats.org/officeDocument/2006/relationships/image" Target="../media/image4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s://www.cps.ca/en/documents/position/what-paediatricians-can-do-to-support-children-and-youth-during-the-covid-19"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hyperlink" Target="https://www.bcchr.ca/opsei/surgery-and-society"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50.png"/></Relationships>
</file>

<file path=ppt/slides/_rels/slide31.xml.rels><?xml version="1.0" encoding="UTF-8" standalone="yes"?>
<Relationships xmlns="http://schemas.openxmlformats.org/package/2006/relationships"><Relationship Id="rId3" Type="http://schemas.openxmlformats.org/officeDocument/2006/relationships/hyperlink" Target="https://www150.statcan.gc.ca/n1/en/pub/82-003-x/2020012/article/00001-eng.htm"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55.pn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hyperlink" Target="https://engage.gov.bc.ca/app/uploads/sites/613/2020/11/In-Plain-Sight-Full-Report.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hyperlink" Target="https://www.bcchr.ca/opsei/surgery-and-society" TargetMode="Externa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3"/>
          <p:cNvSpPr txBox="1">
            <a:spLocks noGrp="1"/>
          </p:cNvSpPr>
          <p:nvPr>
            <p:ph type="ctrTitle"/>
          </p:nvPr>
        </p:nvSpPr>
        <p:spPr>
          <a:xfrm>
            <a:off x="1524000" y="1122363"/>
            <a:ext cx="9144000" cy="23877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sz="4200">
                <a:solidFill>
                  <a:srgbClr val="212121"/>
                </a:solidFill>
              </a:rPr>
              <a:t>Implementing ACEs &amp; Social Determinants of Health (SDoH) Into Your Practice to Improve Care for Children, Youth and Families</a:t>
            </a:r>
            <a:endParaRPr sz="4200"/>
          </a:p>
        </p:txBody>
      </p:sp>
      <p:sp>
        <p:nvSpPr>
          <p:cNvPr id="90" name="Google Shape;90;p13"/>
          <p:cNvSpPr txBox="1">
            <a:spLocks noGrp="1"/>
          </p:cNvSpPr>
          <p:nvPr>
            <p:ph type="subTitle" idx="1"/>
          </p:nvPr>
        </p:nvSpPr>
        <p:spPr>
          <a:xfrm>
            <a:off x="1066800" y="3510063"/>
            <a:ext cx="9144000" cy="16557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n-US" b="1"/>
              <a:t>Facilitator: </a:t>
            </a:r>
            <a:r>
              <a:rPr lang="en-US"/>
              <a:t>Dr. Shirley Sze</a:t>
            </a:r>
            <a:endParaRPr/>
          </a:p>
          <a:p>
            <a:pPr marL="0" lvl="0" indent="0" algn="ctr" rtl="0">
              <a:spcBef>
                <a:spcPts val="1000"/>
              </a:spcBef>
              <a:spcAft>
                <a:spcPts val="0"/>
              </a:spcAft>
              <a:buNone/>
            </a:pPr>
            <a:r>
              <a:rPr lang="en-US" b="1"/>
              <a:t>Presenters/Panelists: </a:t>
            </a:r>
            <a:r>
              <a:rPr lang="en-US"/>
              <a:t>Dr. Christine Loock, Ethan Ponton, Alesia DiCicco, Taylor Ricci, Dr. Eva Moore, Dr. Matt Carwana, Dr. Will Lau</a:t>
            </a:r>
            <a:endParaRPr/>
          </a:p>
          <a:p>
            <a:pPr marL="0" lvl="0" indent="0" algn="ctr" rtl="0">
              <a:spcBef>
                <a:spcPts val="1000"/>
              </a:spcBef>
              <a:spcAft>
                <a:spcPts val="0"/>
              </a:spcAft>
              <a:buNone/>
            </a:pPr>
            <a:endParaRPr/>
          </a:p>
          <a:p>
            <a:pPr marL="0" lvl="0" indent="0" algn="ctr" rtl="0">
              <a:spcBef>
                <a:spcPts val="1000"/>
              </a:spcBef>
              <a:spcAft>
                <a:spcPts val="0"/>
              </a:spcAft>
              <a:buNone/>
            </a:pPr>
            <a:r>
              <a:rPr lang="en-US"/>
              <a:t>Dec 17, 2020</a:t>
            </a:r>
            <a:endParaRPr/>
          </a:p>
          <a:p>
            <a:pPr marL="0" lvl="0" indent="0" algn="ctr" rtl="0">
              <a:spcBef>
                <a:spcPts val="1000"/>
              </a:spcBef>
              <a:spcAft>
                <a:spcPts val="0"/>
              </a:spcAft>
              <a:buNone/>
            </a:pPr>
            <a:r>
              <a:rPr lang="en-US"/>
              <a:t>Doctors of BC CYMHSU CoP Webinar</a:t>
            </a:r>
            <a:endParaRPr/>
          </a:p>
        </p:txBody>
      </p:sp>
      <p:pic>
        <p:nvPicPr>
          <p:cNvPr id="91" name="Google Shape;91;p13"/>
          <p:cNvPicPr preferRelativeResize="0"/>
          <p:nvPr/>
        </p:nvPicPr>
        <p:blipFill>
          <a:blip r:embed="rId3">
            <a:alphaModFix/>
          </a:blip>
          <a:stretch>
            <a:fillRect/>
          </a:stretch>
        </p:blipFill>
        <p:spPr>
          <a:xfrm>
            <a:off x="152400" y="341313"/>
            <a:ext cx="1133475" cy="781050"/>
          </a:xfrm>
          <a:prstGeom prst="rect">
            <a:avLst/>
          </a:prstGeom>
          <a:noFill/>
          <a:ln>
            <a:noFill/>
          </a:ln>
        </p:spPr>
      </p:pic>
      <p:pic>
        <p:nvPicPr>
          <p:cNvPr id="92" name="Google Shape;92;p13"/>
          <p:cNvPicPr preferRelativeResize="0"/>
          <p:nvPr/>
        </p:nvPicPr>
        <p:blipFill>
          <a:blip r:embed="rId4">
            <a:alphaModFix/>
          </a:blip>
          <a:stretch>
            <a:fillRect/>
          </a:stretch>
        </p:blipFill>
        <p:spPr>
          <a:xfrm>
            <a:off x="152400" y="1235713"/>
            <a:ext cx="1095375" cy="704850"/>
          </a:xfrm>
          <a:prstGeom prst="rect">
            <a:avLst/>
          </a:prstGeom>
          <a:noFill/>
          <a:ln>
            <a:noFill/>
          </a:ln>
        </p:spPr>
      </p:pic>
      <p:pic>
        <p:nvPicPr>
          <p:cNvPr id="93" name="Google Shape;93;p13"/>
          <p:cNvPicPr preferRelativeResize="0"/>
          <p:nvPr/>
        </p:nvPicPr>
        <p:blipFill>
          <a:blip r:embed="rId5">
            <a:alphaModFix/>
          </a:blip>
          <a:stretch>
            <a:fillRect/>
          </a:stretch>
        </p:blipFill>
        <p:spPr>
          <a:xfrm>
            <a:off x="152400" y="1906638"/>
            <a:ext cx="914400" cy="819150"/>
          </a:xfrm>
          <a:prstGeom prst="rect">
            <a:avLst/>
          </a:prstGeom>
          <a:noFill/>
          <a:ln>
            <a:noFill/>
          </a:ln>
        </p:spPr>
      </p:pic>
      <p:pic>
        <p:nvPicPr>
          <p:cNvPr id="94" name="Google Shape;94;p13"/>
          <p:cNvPicPr preferRelativeResize="0"/>
          <p:nvPr/>
        </p:nvPicPr>
        <p:blipFill>
          <a:blip r:embed="rId6">
            <a:alphaModFix/>
          </a:blip>
          <a:stretch>
            <a:fillRect/>
          </a:stretch>
        </p:blipFill>
        <p:spPr>
          <a:xfrm>
            <a:off x="152400" y="2875725"/>
            <a:ext cx="1219200" cy="781050"/>
          </a:xfrm>
          <a:prstGeom prst="rect">
            <a:avLst/>
          </a:prstGeom>
          <a:noFill/>
          <a:ln>
            <a:noFill/>
          </a:ln>
        </p:spPr>
      </p:pic>
      <p:pic>
        <p:nvPicPr>
          <p:cNvPr id="95" name="Google Shape;95;p13"/>
          <p:cNvPicPr preferRelativeResize="0"/>
          <p:nvPr/>
        </p:nvPicPr>
        <p:blipFill>
          <a:blip r:embed="rId7">
            <a:alphaModFix/>
          </a:blip>
          <a:stretch>
            <a:fillRect/>
          </a:stretch>
        </p:blipFill>
        <p:spPr>
          <a:xfrm>
            <a:off x="152400" y="5349713"/>
            <a:ext cx="2057400" cy="552450"/>
          </a:xfrm>
          <a:prstGeom prst="rect">
            <a:avLst/>
          </a:prstGeom>
          <a:noFill/>
          <a:ln>
            <a:noFill/>
          </a:ln>
        </p:spPr>
      </p:pic>
      <p:pic>
        <p:nvPicPr>
          <p:cNvPr id="96" name="Google Shape;96;p13"/>
          <p:cNvPicPr preferRelativeResize="0"/>
          <p:nvPr/>
        </p:nvPicPr>
        <p:blipFill rotWithShape="1">
          <a:blip r:embed="rId8">
            <a:alphaModFix/>
          </a:blip>
          <a:srcRect r="84690"/>
          <a:stretch/>
        </p:blipFill>
        <p:spPr>
          <a:xfrm>
            <a:off x="319688" y="3966487"/>
            <a:ext cx="798876" cy="1073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pic>
        <p:nvPicPr>
          <p:cNvPr id="331" name="Google Shape;331;p39"/>
          <p:cNvPicPr preferRelativeResize="0"/>
          <p:nvPr/>
        </p:nvPicPr>
        <p:blipFill>
          <a:blip r:embed="rId3">
            <a:alphaModFix/>
          </a:blip>
          <a:stretch>
            <a:fillRect/>
          </a:stretch>
        </p:blipFill>
        <p:spPr>
          <a:xfrm>
            <a:off x="152400" y="152399"/>
            <a:ext cx="11705373" cy="6553201"/>
          </a:xfrm>
          <a:prstGeom prst="rect">
            <a:avLst/>
          </a:prstGeom>
          <a:noFill/>
          <a:ln>
            <a:noFill/>
          </a:ln>
        </p:spPr>
      </p:pic>
      <p:pic>
        <p:nvPicPr>
          <p:cNvPr id="3" name="Google Shape;111;p15">
            <a:extLst>
              <a:ext uri="{FF2B5EF4-FFF2-40B4-BE49-F238E27FC236}">
                <a16:creationId xmlns:a16="http://schemas.microsoft.com/office/drawing/2014/main" id="{2BB69233-EEF6-1446-B5BA-0A511E002826}"/>
              </a:ext>
            </a:extLst>
          </p:cNvPr>
          <p:cNvPicPr preferRelativeResize="0"/>
          <p:nvPr/>
        </p:nvPicPr>
        <p:blipFill>
          <a:blip r:embed="rId4">
            <a:alphaModFix/>
          </a:blip>
          <a:stretch>
            <a:fillRect/>
          </a:stretch>
        </p:blipFill>
        <p:spPr>
          <a:xfrm>
            <a:off x="10759631" y="5534025"/>
            <a:ext cx="1190625" cy="11715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365CC"/>
              </a:buClr>
              <a:buSzPts val="5400"/>
              <a:buFont typeface="Calibri"/>
              <a:buNone/>
            </a:pPr>
            <a:r>
              <a:rPr lang="en-US" sz="5400" b="1">
                <a:solidFill>
                  <a:srgbClr val="3365CC"/>
                </a:solidFill>
              </a:rPr>
              <a:t>BEARS Impact &amp; Feasibility</a:t>
            </a:r>
            <a:endParaRPr sz="5400" b="1">
              <a:solidFill>
                <a:srgbClr val="3365CC"/>
              </a:solidFill>
            </a:endParaRPr>
          </a:p>
          <a:p>
            <a:pPr marL="0" lvl="0" indent="0" algn="ctr" rtl="0">
              <a:lnSpc>
                <a:spcPct val="90000"/>
              </a:lnSpc>
              <a:spcBef>
                <a:spcPts val="0"/>
              </a:spcBef>
              <a:spcAft>
                <a:spcPts val="0"/>
              </a:spcAft>
              <a:buClr>
                <a:srgbClr val="3365CC"/>
              </a:buClr>
              <a:buSzPts val="5400"/>
              <a:buFont typeface="Calibri"/>
              <a:buNone/>
            </a:pPr>
            <a:r>
              <a:rPr lang="en-US" sz="1600" b="1"/>
              <a:t>Alesia DiCicco &amp; Taylor Ricci</a:t>
            </a:r>
            <a:endParaRPr sz="5400" b="1">
              <a:solidFill>
                <a:srgbClr val="3365CC"/>
              </a:solidFill>
            </a:endParaRPr>
          </a:p>
        </p:txBody>
      </p:sp>
      <p:sp>
        <p:nvSpPr>
          <p:cNvPr id="175" name="Google Shape;175;p22"/>
          <p:cNvSpPr txBox="1">
            <a:spLocks noGrp="1"/>
          </p:cNvSpPr>
          <p:nvPr>
            <p:ph type="body" idx="1"/>
          </p:nvPr>
        </p:nvSpPr>
        <p:spPr>
          <a:xfrm>
            <a:off x="838200" y="1579650"/>
            <a:ext cx="10515600" cy="43512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US" sz="2100" b="1">
                <a:solidFill>
                  <a:srgbClr val="3366CC"/>
                </a:solidFill>
              </a:rPr>
              <a:t>Purpose</a:t>
            </a:r>
            <a:endParaRPr sz="2100" b="1">
              <a:solidFill>
                <a:srgbClr val="3366CC"/>
              </a:solidFill>
            </a:endParaRPr>
          </a:p>
          <a:p>
            <a:pPr marL="457200" lvl="0" indent="-361950" algn="l" rtl="0">
              <a:spcBef>
                <a:spcPts val="1000"/>
              </a:spcBef>
              <a:spcAft>
                <a:spcPts val="0"/>
              </a:spcAft>
              <a:buSzPts val="2100"/>
              <a:buChar char="•"/>
            </a:pPr>
            <a:r>
              <a:rPr lang="en-US" sz="2100"/>
              <a:t>To evaluate the Social Determinants of Health BEARS Questionnaire that is currently in use at BC Children’s Hospital by exploring the experiences of staff who have adopted this questionnaire into their clinics.</a:t>
            </a:r>
            <a:endParaRPr sz="2100"/>
          </a:p>
          <a:p>
            <a:pPr marL="0" lvl="0" indent="0" algn="l" rtl="0">
              <a:spcBef>
                <a:spcPts val="1000"/>
              </a:spcBef>
              <a:spcAft>
                <a:spcPts val="0"/>
              </a:spcAft>
              <a:buNone/>
            </a:pPr>
            <a:r>
              <a:rPr lang="en-US" sz="2100" b="1">
                <a:solidFill>
                  <a:srgbClr val="3366CC"/>
                </a:solidFill>
              </a:rPr>
              <a:t>Objectives</a:t>
            </a:r>
            <a:endParaRPr sz="2100" b="1">
              <a:solidFill>
                <a:srgbClr val="3366CC"/>
              </a:solidFill>
            </a:endParaRPr>
          </a:p>
          <a:p>
            <a:pPr marL="457200" lvl="0" indent="-361950" algn="l" rtl="0">
              <a:spcBef>
                <a:spcPts val="1000"/>
              </a:spcBef>
              <a:spcAft>
                <a:spcPts val="0"/>
              </a:spcAft>
              <a:buSzPts val="2100"/>
              <a:buAutoNum type="arabicPeriod"/>
            </a:pPr>
            <a:r>
              <a:rPr lang="en-US" sz="2100"/>
              <a:t>To determine </a:t>
            </a:r>
            <a:r>
              <a:rPr lang="en-US" sz="2100" b="1"/>
              <a:t>if</a:t>
            </a:r>
            <a:r>
              <a:rPr lang="en-US" sz="2100"/>
              <a:t> and </a:t>
            </a:r>
            <a:r>
              <a:rPr lang="en-US" sz="2100" b="1"/>
              <a:t>how</a:t>
            </a:r>
            <a:r>
              <a:rPr lang="en-US" sz="2100"/>
              <a:t> the BEARS Questionnaire </a:t>
            </a:r>
            <a:r>
              <a:rPr lang="en-US" sz="2100" b="1"/>
              <a:t>changed the practice</a:t>
            </a:r>
            <a:r>
              <a:rPr lang="en-US" sz="2100"/>
              <a:t> of adopting clinicians.</a:t>
            </a:r>
            <a:endParaRPr sz="2100"/>
          </a:p>
          <a:p>
            <a:pPr marL="457200" lvl="0" indent="-361950" algn="l" rtl="0">
              <a:spcBef>
                <a:spcPts val="0"/>
              </a:spcBef>
              <a:spcAft>
                <a:spcPts val="0"/>
              </a:spcAft>
              <a:buSzPts val="2100"/>
              <a:buAutoNum type="arabicPeriod"/>
            </a:pPr>
            <a:r>
              <a:rPr lang="en-US" sz="2100"/>
              <a:t>To determine the </a:t>
            </a:r>
            <a:r>
              <a:rPr lang="en-US" sz="2100" b="1"/>
              <a:t>utility and functionality</a:t>
            </a:r>
            <a:r>
              <a:rPr lang="en-US" sz="2100"/>
              <a:t> of the BEARS Questionnaire as a </a:t>
            </a:r>
            <a:r>
              <a:rPr lang="en-US" sz="2100" b="1"/>
              <a:t>social history questionnaire</a:t>
            </a:r>
            <a:r>
              <a:rPr lang="en-US" sz="2100"/>
              <a:t>.</a:t>
            </a:r>
            <a:endParaRPr sz="2100"/>
          </a:p>
          <a:p>
            <a:pPr marL="0" lvl="0" indent="0" algn="l" rtl="0">
              <a:spcBef>
                <a:spcPts val="1000"/>
              </a:spcBef>
              <a:spcAft>
                <a:spcPts val="0"/>
              </a:spcAft>
              <a:buNone/>
            </a:pPr>
            <a:r>
              <a:rPr lang="en-US" sz="2100" b="1">
                <a:solidFill>
                  <a:srgbClr val="3366CC"/>
                </a:solidFill>
              </a:rPr>
              <a:t>Methods</a:t>
            </a:r>
            <a:endParaRPr sz="2100" b="1">
              <a:solidFill>
                <a:srgbClr val="3366CC"/>
              </a:solidFill>
            </a:endParaRPr>
          </a:p>
          <a:p>
            <a:pPr marL="457200" lvl="0" indent="-361950" algn="l" rtl="0">
              <a:spcBef>
                <a:spcPts val="1000"/>
              </a:spcBef>
              <a:spcAft>
                <a:spcPts val="0"/>
              </a:spcAft>
              <a:buSzPts val="2100"/>
              <a:buChar char="•"/>
            </a:pPr>
            <a:r>
              <a:rPr lang="en-US" sz="2100"/>
              <a:t>Part 1. Online Survey and Interviews</a:t>
            </a:r>
            <a:endParaRPr sz="2100"/>
          </a:p>
          <a:p>
            <a:pPr marL="457200" lvl="0" indent="-361950" algn="l" rtl="0">
              <a:spcBef>
                <a:spcPts val="0"/>
              </a:spcBef>
              <a:spcAft>
                <a:spcPts val="0"/>
              </a:spcAft>
              <a:buSzPts val="2100"/>
              <a:buChar char="•"/>
            </a:pPr>
            <a:r>
              <a:rPr lang="en-US" sz="2100"/>
              <a:t>Part 2. Analysis of Responses and Themes</a:t>
            </a:r>
            <a:endParaRPr sz="2100"/>
          </a:p>
          <a:p>
            <a:pPr marL="0" lvl="0" indent="0" algn="l" rtl="0">
              <a:lnSpc>
                <a:spcPct val="70000"/>
              </a:lnSpc>
              <a:spcBef>
                <a:spcPts val="1000"/>
              </a:spcBef>
              <a:spcAft>
                <a:spcPts val="0"/>
              </a:spcAft>
              <a:buNone/>
            </a:pPr>
            <a:endParaRPr sz="2200" b="1">
              <a:solidFill>
                <a:srgbClr val="3366CC"/>
              </a:solidFill>
            </a:endParaRPr>
          </a:p>
          <a:p>
            <a:pPr marL="0" lvl="0" indent="0" algn="l" rtl="0">
              <a:lnSpc>
                <a:spcPct val="70000"/>
              </a:lnSpc>
              <a:spcBef>
                <a:spcPts val="1000"/>
              </a:spcBef>
              <a:spcAft>
                <a:spcPts val="0"/>
              </a:spcAft>
              <a:buClr>
                <a:schemeClr val="dk1"/>
              </a:buClr>
              <a:buSzPts val="1960"/>
              <a:buNone/>
            </a:pPr>
            <a:endParaRPr sz="196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3"/>
          <p:cNvSpPr txBox="1">
            <a:spLocks noGrp="1"/>
          </p:cNvSpPr>
          <p:nvPr>
            <p:ph type="title"/>
          </p:nvPr>
        </p:nvSpPr>
        <p:spPr>
          <a:xfrm>
            <a:off x="838200" y="500062"/>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365CC"/>
              </a:buClr>
              <a:buSzPts val="3600"/>
              <a:buFont typeface="Calibri"/>
              <a:buNone/>
            </a:pPr>
            <a:r>
              <a:rPr lang="en-US" sz="3600" b="1">
                <a:solidFill>
                  <a:srgbClr val="3365CC"/>
                </a:solidFill>
              </a:rPr>
              <a:t>THEME 1- Examining how adopting the BEARS Questionnaire changed clinician practice</a:t>
            </a:r>
            <a:br>
              <a:rPr lang="en-US" sz="3600"/>
            </a:br>
            <a:endParaRPr sz="3600"/>
          </a:p>
        </p:txBody>
      </p:sp>
      <p:sp>
        <p:nvSpPr>
          <p:cNvPr id="182" name="Google Shape;182;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None/>
            </a:pPr>
            <a:r>
              <a:rPr lang="en-US" sz="2400" b="1"/>
              <a:t>Prior </a:t>
            </a:r>
            <a:r>
              <a:rPr lang="en-US" sz="2400"/>
              <a:t>to implementing the BEARS Questionnaire, </a:t>
            </a:r>
            <a:r>
              <a:rPr lang="en-US" sz="2400" b="1">
                <a:solidFill>
                  <a:srgbClr val="3365CC"/>
                </a:solidFill>
              </a:rPr>
              <a:t>29% </a:t>
            </a:r>
            <a:r>
              <a:rPr lang="en-US" sz="2400"/>
              <a:t>of clinicians reported that they “sometimes” or “often” reviewed social determinants of health with their patients and families. (N=14)</a:t>
            </a:r>
            <a:endParaRPr sz="2400"/>
          </a:p>
          <a:p>
            <a:pPr marL="0" lvl="0" indent="0" algn="l" rtl="0">
              <a:spcBef>
                <a:spcPts val="1000"/>
              </a:spcBef>
              <a:spcAft>
                <a:spcPts val="0"/>
              </a:spcAft>
              <a:buClr>
                <a:schemeClr val="dk1"/>
              </a:buClr>
              <a:buSzPts val="1100"/>
              <a:buFont typeface="Arial"/>
              <a:buNone/>
            </a:pPr>
            <a:endParaRPr sz="2400"/>
          </a:p>
          <a:p>
            <a:pPr marL="0" lvl="0" indent="0" algn="l" rtl="0">
              <a:spcBef>
                <a:spcPts val="1000"/>
              </a:spcBef>
              <a:spcAft>
                <a:spcPts val="0"/>
              </a:spcAft>
              <a:buClr>
                <a:schemeClr val="dk1"/>
              </a:buClr>
              <a:buSzPts val="1100"/>
              <a:buFont typeface="Arial"/>
              <a:buNone/>
            </a:pPr>
            <a:r>
              <a:rPr lang="en-US" sz="2400" b="1"/>
              <a:t>After</a:t>
            </a:r>
            <a:r>
              <a:rPr lang="en-US" sz="2400"/>
              <a:t> implementing the BEARS Questionnaire, </a:t>
            </a:r>
            <a:r>
              <a:rPr lang="en-US" sz="2400" b="1">
                <a:solidFill>
                  <a:srgbClr val="3365CC"/>
                </a:solidFill>
              </a:rPr>
              <a:t>85% </a:t>
            </a:r>
            <a:r>
              <a:rPr lang="en-US" sz="2400"/>
              <a:t>of clinicians reported that they “sometimes” or “often” reviewed social determinants of health with their patients and families. (N=13)</a:t>
            </a:r>
            <a:endParaRPr sz="2400" baseline="-25000"/>
          </a:p>
          <a:p>
            <a:pPr marL="0" lvl="0" indent="0" algn="l" rtl="0">
              <a:lnSpc>
                <a:spcPct val="90000"/>
              </a:lnSpc>
              <a:spcBef>
                <a:spcPts val="1000"/>
              </a:spcBef>
              <a:spcAft>
                <a:spcPts val="0"/>
              </a:spcAft>
              <a:buClr>
                <a:schemeClr val="dk1"/>
              </a:buClr>
              <a:buSzPts val="2800"/>
              <a:buNone/>
            </a:pPr>
            <a:endParaRPr b="1"/>
          </a:p>
          <a:p>
            <a:pPr marL="0" lvl="0" indent="0" algn="l" rtl="0">
              <a:lnSpc>
                <a:spcPct val="90000"/>
              </a:lnSpc>
              <a:spcBef>
                <a:spcPts val="1000"/>
              </a:spcBef>
              <a:spcAft>
                <a:spcPts val="0"/>
              </a:spcAft>
              <a:buClr>
                <a:schemeClr val="dk1"/>
              </a:buClr>
              <a:buSzPts val="2800"/>
              <a:buNone/>
            </a:pPr>
            <a:endParaRPr b="1"/>
          </a:p>
          <a:p>
            <a:pPr marL="0" lvl="0" indent="0" algn="l" rtl="0">
              <a:lnSpc>
                <a:spcPct val="90000"/>
              </a:lnSpc>
              <a:spcBef>
                <a:spcPts val="1000"/>
              </a:spcBef>
              <a:spcAft>
                <a:spcPts val="0"/>
              </a:spcAft>
              <a:buClr>
                <a:schemeClr val="dk1"/>
              </a:buClr>
              <a:buSzPts val="2800"/>
              <a:buNone/>
            </a:pPr>
            <a:endParaRPr/>
          </a:p>
        </p:txBody>
      </p:sp>
      <p:sp>
        <p:nvSpPr>
          <p:cNvPr id="183" name="Google Shape;183;p23"/>
          <p:cNvSpPr txBox="1"/>
          <p:nvPr/>
        </p:nvSpPr>
        <p:spPr>
          <a:xfrm>
            <a:off x="710005" y="5448300"/>
            <a:ext cx="10643795" cy="147732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b="0" i="1" u="none" strike="noStrike" cap="none">
                <a:solidFill>
                  <a:schemeClr val="dk1"/>
                </a:solidFill>
                <a:latin typeface="Calibri"/>
                <a:ea typeface="Calibri"/>
                <a:cs typeface="Calibri"/>
                <a:sym typeface="Calibri"/>
              </a:rPr>
              <a:t>“We’ve got to understand our patients in order to provide appropriate support and the BEARS is a great way of gathering some of that information.”</a:t>
            </a:r>
            <a:endParaRPr sz="1200"/>
          </a:p>
          <a:p>
            <a:pPr marL="0" marR="0" lvl="0" indent="0" algn="ctr" rtl="0">
              <a:spcBef>
                <a:spcPts val="0"/>
              </a:spcBef>
              <a:spcAft>
                <a:spcPts val="0"/>
              </a:spcAft>
              <a:buNone/>
            </a:pPr>
            <a:r>
              <a:rPr lang="en-US" sz="2400" b="0" i="1" u="none" strike="noStrike" cap="none">
                <a:solidFill>
                  <a:schemeClr val="dk1"/>
                </a:solidFill>
                <a:latin typeface="Calibri"/>
                <a:ea typeface="Calibri"/>
                <a:cs typeface="Calibri"/>
                <a:sym typeface="Calibri"/>
              </a:rPr>
              <a:t>																		 </a:t>
            </a:r>
            <a:r>
              <a:rPr lang="en-US" sz="2000" b="0" i="0" u="none" strike="noStrike" cap="none">
                <a:solidFill>
                  <a:schemeClr val="dk1"/>
                </a:solidFill>
                <a:latin typeface="Calibri"/>
                <a:ea typeface="Calibri"/>
                <a:cs typeface="Calibri"/>
                <a:sym typeface="Calibri"/>
              </a:rPr>
              <a:t>– Study </a:t>
            </a:r>
            <a:r>
              <a:rPr lang="en-US" sz="2000">
                <a:solidFill>
                  <a:schemeClr val="dk1"/>
                </a:solidFill>
                <a:latin typeface="Calibri"/>
                <a:ea typeface="Calibri"/>
                <a:cs typeface="Calibri"/>
                <a:sym typeface="Calibri"/>
              </a:rPr>
              <a:t>P</a:t>
            </a:r>
            <a:r>
              <a:rPr lang="en-US" sz="2000" b="0" i="0" u="none" strike="noStrike" cap="none">
                <a:solidFill>
                  <a:schemeClr val="dk1"/>
                </a:solidFill>
                <a:latin typeface="Calibri"/>
                <a:ea typeface="Calibri"/>
                <a:cs typeface="Calibri"/>
                <a:sym typeface="Calibri"/>
              </a:rPr>
              <a:t>articipant</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4"/>
          <p:cNvSpPr txBox="1">
            <a:spLocks noGrp="1"/>
          </p:cNvSpPr>
          <p:nvPr>
            <p:ph type="title"/>
          </p:nvPr>
        </p:nvSpPr>
        <p:spPr>
          <a:xfrm>
            <a:off x="838200" y="500062"/>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365CC"/>
              </a:buClr>
              <a:buSzPts val="3600"/>
              <a:buFont typeface="Calibri"/>
              <a:buNone/>
            </a:pPr>
            <a:r>
              <a:rPr lang="en-US" sz="3600" b="1">
                <a:solidFill>
                  <a:srgbClr val="3365CC"/>
                </a:solidFill>
              </a:rPr>
              <a:t>THEME 2: Feasibility of Implementing the BEARS Questionnaire into Clinic</a:t>
            </a:r>
            <a:br>
              <a:rPr lang="en-US" sz="3959"/>
            </a:br>
            <a:endParaRPr sz="3959"/>
          </a:p>
        </p:txBody>
      </p:sp>
      <p:pic>
        <p:nvPicPr>
          <p:cNvPr id="190" name="Google Shape;190;p24"/>
          <p:cNvPicPr preferRelativeResize="0"/>
          <p:nvPr/>
        </p:nvPicPr>
        <p:blipFill>
          <a:blip r:embed="rId3">
            <a:alphaModFix/>
          </a:blip>
          <a:stretch>
            <a:fillRect/>
          </a:stretch>
        </p:blipFill>
        <p:spPr>
          <a:xfrm>
            <a:off x="152400" y="2006975"/>
            <a:ext cx="11887201" cy="418236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365CC"/>
              </a:buClr>
              <a:buSzPts val="3600"/>
              <a:buFont typeface="Calibri"/>
              <a:buNone/>
            </a:pPr>
            <a:r>
              <a:rPr lang="en-US" sz="3600" b="1">
                <a:solidFill>
                  <a:srgbClr val="3365CC"/>
                </a:solidFill>
              </a:rPr>
              <a:t>THEME 2: Feasibility of Implementing the BEARS Questionnaire into Clinic</a:t>
            </a:r>
            <a:endParaRPr sz="3600"/>
          </a:p>
        </p:txBody>
      </p:sp>
      <p:pic>
        <p:nvPicPr>
          <p:cNvPr id="197" name="Google Shape;197;p25"/>
          <p:cNvPicPr preferRelativeResize="0"/>
          <p:nvPr/>
        </p:nvPicPr>
        <p:blipFill>
          <a:blip r:embed="rId3">
            <a:alphaModFix/>
          </a:blip>
          <a:stretch>
            <a:fillRect/>
          </a:stretch>
        </p:blipFill>
        <p:spPr>
          <a:xfrm>
            <a:off x="0" y="2054500"/>
            <a:ext cx="12126525" cy="3949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365CC"/>
              </a:buClr>
              <a:buSzPts val="4400"/>
              <a:buFont typeface="Calibri"/>
              <a:buNone/>
            </a:pPr>
            <a:r>
              <a:rPr lang="en-US" b="1">
                <a:solidFill>
                  <a:srgbClr val="3365CC"/>
                </a:solidFill>
              </a:rPr>
              <a:t>BEARS &amp; ACEs</a:t>
            </a:r>
            <a:endParaRPr/>
          </a:p>
        </p:txBody>
      </p:sp>
      <p:sp>
        <p:nvSpPr>
          <p:cNvPr id="204" name="Google Shape;204;p26"/>
          <p:cNvSpPr txBox="1">
            <a:spLocks noGrp="1"/>
          </p:cNvSpPr>
          <p:nvPr>
            <p:ph type="body" idx="1"/>
          </p:nvPr>
        </p:nvSpPr>
        <p:spPr>
          <a:xfrm>
            <a:off x="838200" y="1825625"/>
            <a:ext cx="10515600" cy="2384425"/>
          </a:xfrm>
          <a:prstGeom prst="rect">
            <a:avLst/>
          </a:prstGeom>
          <a:noFill/>
          <a:ln>
            <a:noFill/>
          </a:ln>
        </p:spPr>
        <p:txBody>
          <a:bodyPr spcFirstLastPara="1" wrap="square" lIns="91425" tIns="45700" rIns="91425" bIns="45700" anchor="t" anchorCtr="0">
            <a:noAutofit/>
          </a:bodyPr>
          <a:lstStyle/>
          <a:p>
            <a:pPr marL="0" lvl="0" indent="0" algn="ctr" rtl="0">
              <a:spcBef>
                <a:spcPts val="1000"/>
              </a:spcBef>
              <a:spcAft>
                <a:spcPts val="0"/>
              </a:spcAft>
              <a:buClr>
                <a:schemeClr val="dk1"/>
              </a:buClr>
              <a:buSzPts val="1100"/>
              <a:buFont typeface="Arial"/>
              <a:buNone/>
            </a:pPr>
            <a:r>
              <a:rPr lang="en-US"/>
              <a:t>“Was asking about Adverse Childhood Experiences (ACEs) within our questionnaires perceived as being too sensitive by patients and families?”</a:t>
            </a:r>
            <a:endParaRPr/>
          </a:p>
          <a:p>
            <a:pPr marL="0" lvl="0" indent="0" algn="ctr" rtl="0">
              <a:spcBef>
                <a:spcPts val="1000"/>
              </a:spcBef>
              <a:spcAft>
                <a:spcPts val="0"/>
              </a:spcAft>
              <a:buClr>
                <a:schemeClr val="dk1"/>
              </a:buClr>
              <a:buSzPts val="1100"/>
              <a:buNone/>
            </a:pPr>
            <a:r>
              <a:rPr lang="en-US" b="1">
                <a:solidFill>
                  <a:srgbClr val="3365CC"/>
                </a:solidFill>
              </a:rPr>
              <a:t>71% (10/14) </a:t>
            </a:r>
            <a:r>
              <a:rPr lang="en-US" b="1"/>
              <a:t>reported “Never” or “Rarely”</a:t>
            </a:r>
            <a:endParaRPr/>
          </a:p>
        </p:txBody>
      </p:sp>
      <p:sp>
        <p:nvSpPr>
          <p:cNvPr id="205" name="Google Shape;205;p26"/>
          <p:cNvSpPr txBox="1"/>
          <p:nvPr/>
        </p:nvSpPr>
        <p:spPr>
          <a:xfrm>
            <a:off x="838200" y="4528360"/>
            <a:ext cx="10515600" cy="1908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i="1">
                <a:solidFill>
                  <a:schemeClr val="dk1"/>
                </a:solidFill>
                <a:latin typeface="Calibri"/>
                <a:ea typeface="Calibri"/>
                <a:cs typeface="Calibri"/>
                <a:sym typeface="Calibri"/>
              </a:rPr>
              <a:t>“What I think about the ACEs, if this is something currently happening, even if it is hard or upsetting to talk about, a lot of the time it's things we should know about. So, if it's the ACEs section of the questionnaire that brings it to light and they're willing to share, it means that on some level they are hoping to get some extra support about it.” </a:t>
            </a:r>
            <a:endParaRPr sz="2200">
              <a:latin typeface="Calibri"/>
              <a:ea typeface="Calibri"/>
              <a:cs typeface="Calibri"/>
              <a:sym typeface="Calibri"/>
            </a:endParaRPr>
          </a:p>
          <a:p>
            <a:pPr marL="0" marR="0" lvl="0" indent="0" algn="ctr" rtl="0">
              <a:spcBef>
                <a:spcPts val="0"/>
              </a:spcBef>
              <a:spcAft>
                <a:spcPts val="0"/>
              </a:spcAft>
              <a:buNone/>
            </a:pPr>
            <a:r>
              <a:rPr lang="en-US" sz="2400" i="1">
                <a:solidFill>
                  <a:schemeClr val="dk1"/>
                </a:solidFill>
                <a:latin typeface="Calibri"/>
                <a:ea typeface="Calibri"/>
                <a:cs typeface="Calibri"/>
                <a:sym typeface="Calibri"/>
              </a:rPr>
              <a:t>															</a:t>
            </a:r>
            <a:r>
              <a:rPr lang="en-US" sz="2000" i="1">
                <a:solidFill>
                  <a:schemeClr val="dk1"/>
                </a:solidFill>
                <a:latin typeface="Calibri"/>
                <a:ea typeface="Calibri"/>
                <a:cs typeface="Calibri"/>
                <a:sym typeface="Calibri"/>
              </a:rPr>
              <a:t>		</a:t>
            </a:r>
            <a:r>
              <a:rPr lang="en-US" sz="2000">
                <a:solidFill>
                  <a:schemeClr val="dk1"/>
                </a:solidFill>
                <a:latin typeface="Calibri"/>
                <a:ea typeface="Calibri"/>
                <a:cs typeface="Calibri"/>
                <a:sym typeface="Calibri"/>
              </a:rPr>
              <a:t>–Study Participant</a:t>
            </a:r>
            <a:endParaRPr sz="2000" i="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365CC"/>
              </a:buClr>
              <a:buSzPts val="3600"/>
              <a:buFont typeface="Calibri"/>
              <a:buNone/>
            </a:pPr>
            <a:r>
              <a:rPr lang="en-US" sz="3600" b="1">
                <a:solidFill>
                  <a:srgbClr val="3365CC"/>
                </a:solidFill>
              </a:rPr>
              <a:t>THEME 3: Supports to continue more robust social screening in our clinic visits</a:t>
            </a:r>
            <a:endParaRPr sz="3600">
              <a:solidFill>
                <a:srgbClr val="3365CC"/>
              </a:solidFill>
            </a:endParaRPr>
          </a:p>
        </p:txBody>
      </p:sp>
      <p:sp>
        <p:nvSpPr>
          <p:cNvPr id="212" name="Google Shape;212;p2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0" lvl="0" indent="0" algn="ctr" rtl="0">
              <a:spcBef>
                <a:spcPts val="1000"/>
              </a:spcBef>
              <a:spcAft>
                <a:spcPts val="0"/>
              </a:spcAft>
              <a:buClr>
                <a:schemeClr val="dk1"/>
              </a:buClr>
              <a:buSzPts val="1100"/>
              <a:buFont typeface="Arial"/>
              <a:buNone/>
            </a:pPr>
            <a:r>
              <a:rPr lang="en-US"/>
              <a:t>Clinicians reported that an online version of the BEARS Questionnaire would be useful.</a:t>
            </a:r>
            <a:endParaRPr/>
          </a:p>
          <a:p>
            <a:pPr marL="0" lvl="0" indent="0" algn="ctr" rtl="0">
              <a:spcBef>
                <a:spcPts val="1000"/>
              </a:spcBef>
              <a:spcAft>
                <a:spcPts val="0"/>
              </a:spcAft>
              <a:buClr>
                <a:schemeClr val="dk1"/>
              </a:buClr>
              <a:buSzPts val="1100"/>
              <a:buFont typeface="Arial"/>
              <a:buNone/>
            </a:pPr>
            <a:r>
              <a:rPr lang="en-US">
                <a:solidFill>
                  <a:srgbClr val="FF0000"/>
                </a:solidFill>
              </a:rPr>
              <a:t>BEARS is now available online through REDCap and is being implemented in virtual clinics.</a:t>
            </a:r>
            <a:endParaRPr>
              <a:solidFill>
                <a:srgbClr val="FF0000"/>
              </a:solidFill>
            </a:endParaRPr>
          </a:p>
          <a:p>
            <a:pPr marL="0" lvl="0" indent="0" algn="l" rtl="0">
              <a:lnSpc>
                <a:spcPct val="80000"/>
              </a:lnSpc>
              <a:spcBef>
                <a:spcPts val="1000"/>
              </a:spcBef>
              <a:spcAft>
                <a:spcPts val="0"/>
              </a:spcAft>
              <a:buClr>
                <a:schemeClr val="dk1"/>
              </a:buClr>
              <a:buSzPts val="2590"/>
              <a:buNone/>
            </a:pPr>
            <a:endParaRPr sz="2590" i="1"/>
          </a:p>
          <a:p>
            <a:pPr marL="0" lvl="0" indent="0" algn="ctr" rtl="0">
              <a:lnSpc>
                <a:spcPct val="80000"/>
              </a:lnSpc>
              <a:spcBef>
                <a:spcPts val="1000"/>
              </a:spcBef>
              <a:spcAft>
                <a:spcPts val="0"/>
              </a:spcAft>
              <a:buClr>
                <a:schemeClr val="dk1"/>
              </a:buClr>
              <a:buSzPts val="2590"/>
              <a:buNone/>
            </a:pPr>
            <a:r>
              <a:rPr lang="en-US" sz="2200" i="1"/>
              <a:t>“We have the tendency to ask what’s going wrong and what’s going badly and try to work from that deficits-based approach, and the resiliency piece allows us to identify what's working well and how can we utilize those strengths to empower families. I think that’s the part that I find the most inspiring.” </a:t>
            </a:r>
            <a:endParaRPr sz="2200"/>
          </a:p>
          <a:p>
            <a:pPr marL="0" lvl="0" indent="0" algn="ctr" rtl="0">
              <a:lnSpc>
                <a:spcPct val="80000"/>
              </a:lnSpc>
              <a:spcBef>
                <a:spcPts val="1000"/>
              </a:spcBef>
              <a:spcAft>
                <a:spcPts val="0"/>
              </a:spcAft>
              <a:buClr>
                <a:schemeClr val="dk1"/>
              </a:buClr>
              <a:buSzPts val="2405"/>
              <a:buNone/>
            </a:pPr>
            <a:r>
              <a:rPr lang="en-US" sz="2400"/>
              <a:t>																	</a:t>
            </a:r>
            <a:r>
              <a:rPr lang="en-US" sz="2000"/>
              <a:t>– Study Participant</a:t>
            </a:r>
            <a:endParaRPr sz="20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365CC"/>
              </a:buClr>
              <a:buSzPts val="4400"/>
              <a:buFont typeface="Calibri"/>
              <a:buNone/>
            </a:pPr>
            <a:r>
              <a:rPr lang="en-US" b="1">
                <a:solidFill>
                  <a:srgbClr val="3365CC"/>
                </a:solidFill>
              </a:rPr>
              <a:t>Early Conclusions</a:t>
            </a:r>
            <a:endParaRPr/>
          </a:p>
        </p:txBody>
      </p:sp>
      <p:sp>
        <p:nvSpPr>
          <p:cNvPr id="219" name="Google Shape;219;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en-US" sz="2400"/>
              <a:t>SDoH [BEARS] questionnaires that include ACEs can be implemented into busy clinics.</a:t>
            </a:r>
            <a:endParaRPr sz="2400"/>
          </a:p>
          <a:p>
            <a:pPr marL="0" lvl="0" indent="0" algn="l" rtl="0">
              <a:spcBef>
                <a:spcPts val="1000"/>
              </a:spcBef>
              <a:spcAft>
                <a:spcPts val="0"/>
              </a:spcAft>
              <a:buNone/>
            </a:pPr>
            <a:endParaRPr sz="2400"/>
          </a:p>
          <a:p>
            <a:pPr marL="457200" lvl="0" indent="-381000" algn="l" rtl="0">
              <a:spcBef>
                <a:spcPts val="1000"/>
              </a:spcBef>
              <a:spcAft>
                <a:spcPts val="0"/>
              </a:spcAft>
              <a:buSzPts val="2400"/>
              <a:buChar char="•"/>
            </a:pPr>
            <a:r>
              <a:rPr lang="en-US" sz="2400"/>
              <a:t>When done in the context of relationship-based care, ACEs can be asked without harm to patients and their families [non-maleficence].</a:t>
            </a:r>
            <a:endParaRPr sz="2400"/>
          </a:p>
          <a:p>
            <a:pPr marL="0" lvl="0" indent="0" algn="l" rtl="0">
              <a:spcBef>
                <a:spcPts val="1000"/>
              </a:spcBef>
              <a:spcAft>
                <a:spcPts val="0"/>
              </a:spcAft>
              <a:buNone/>
            </a:pPr>
            <a:endParaRPr sz="2400"/>
          </a:p>
          <a:p>
            <a:pPr marL="457200" lvl="0" indent="-381000" algn="l" rtl="0">
              <a:spcBef>
                <a:spcPts val="1000"/>
              </a:spcBef>
              <a:spcAft>
                <a:spcPts val="0"/>
              </a:spcAft>
              <a:buSzPts val="2400"/>
              <a:buChar char="•"/>
            </a:pPr>
            <a:r>
              <a:rPr lang="en-US" sz="2400"/>
              <a:t>Use of the BEARS Questionnaire allows clinicians to take more comprehensive social histories, and help provide care more aligned with our patients’ priorities and social context [beneficence, autonomy and justice].</a:t>
            </a:r>
            <a:endParaRPr sz="2400"/>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365CC"/>
              </a:buClr>
              <a:buSzPts val="4400"/>
              <a:buFont typeface="Calibri"/>
              <a:buNone/>
            </a:pPr>
            <a:r>
              <a:rPr lang="en-US" b="1">
                <a:solidFill>
                  <a:srgbClr val="3365CC"/>
                </a:solidFill>
              </a:rPr>
              <a:t>Ambulatory Clinic Workflow - Paper/Tablet</a:t>
            </a:r>
            <a:endParaRPr/>
          </a:p>
        </p:txBody>
      </p:sp>
      <p:pic>
        <p:nvPicPr>
          <p:cNvPr id="226" name="Google Shape;226;p29"/>
          <p:cNvPicPr preferRelativeResize="0"/>
          <p:nvPr/>
        </p:nvPicPr>
        <p:blipFill>
          <a:blip r:embed="rId3">
            <a:alphaModFix/>
          </a:blip>
          <a:stretch>
            <a:fillRect/>
          </a:stretch>
        </p:blipFill>
        <p:spPr>
          <a:xfrm>
            <a:off x="4133850" y="1979600"/>
            <a:ext cx="3924300" cy="2114550"/>
          </a:xfrm>
          <a:prstGeom prst="rect">
            <a:avLst/>
          </a:prstGeom>
          <a:noFill/>
          <a:ln>
            <a:noFill/>
          </a:ln>
        </p:spPr>
      </p:pic>
      <p:pic>
        <p:nvPicPr>
          <p:cNvPr id="227" name="Google Shape;227;p29"/>
          <p:cNvPicPr preferRelativeResize="0"/>
          <p:nvPr/>
        </p:nvPicPr>
        <p:blipFill>
          <a:blip r:embed="rId4">
            <a:alphaModFix/>
          </a:blip>
          <a:stretch>
            <a:fillRect/>
          </a:stretch>
        </p:blipFill>
        <p:spPr>
          <a:xfrm>
            <a:off x="4015225" y="3405738"/>
            <a:ext cx="723900" cy="390525"/>
          </a:xfrm>
          <a:prstGeom prst="rect">
            <a:avLst/>
          </a:prstGeom>
          <a:noFill/>
          <a:ln>
            <a:noFill/>
          </a:ln>
        </p:spPr>
      </p:pic>
      <p:pic>
        <p:nvPicPr>
          <p:cNvPr id="228" name="Google Shape;228;p29"/>
          <p:cNvPicPr preferRelativeResize="0"/>
          <p:nvPr/>
        </p:nvPicPr>
        <p:blipFill>
          <a:blip r:embed="rId5">
            <a:alphaModFix/>
          </a:blip>
          <a:stretch>
            <a:fillRect/>
          </a:stretch>
        </p:blipFill>
        <p:spPr>
          <a:xfrm>
            <a:off x="10299100" y="4059100"/>
            <a:ext cx="676275" cy="1419225"/>
          </a:xfrm>
          <a:prstGeom prst="rect">
            <a:avLst/>
          </a:prstGeom>
          <a:noFill/>
          <a:ln>
            <a:noFill/>
          </a:ln>
        </p:spPr>
      </p:pic>
      <p:pic>
        <p:nvPicPr>
          <p:cNvPr id="229" name="Google Shape;229;p29"/>
          <p:cNvPicPr preferRelativeResize="0"/>
          <p:nvPr/>
        </p:nvPicPr>
        <p:blipFill>
          <a:blip r:embed="rId4">
            <a:alphaModFix/>
          </a:blip>
          <a:stretch>
            <a:fillRect/>
          </a:stretch>
        </p:blipFill>
        <p:spPr>
          <a:xfrm>
            <a:off x="7644250" y="3367225"/>
            <a:ext cx="723900" cy="390525"/>
          </a:xfrm>
          <a:prstGeom prst="rect">
            <a:avLst/>
          </a:prstGeom>
          <a:noFill/>
          <a:ln>
            <a:noFill/>
          </a:ln>
        </p:spPr>
      </p:pic>
      <p:pic>
        <p:nvPicPr>
          <p:cNvPr id="230" name="Google Shape;230;p29"/>
          <p:cNvPicPr preferRelativeResize="0"/>
          <p:nvPr/>
        </p:nvPicPr>
        <p:blipFill>
          <a:blip r:embed="rId6">
            <a:alphaModFix/>
          </a:blip>
          <a:stretch>
            <a:fillRect/>
          </a:stretch>
        </p:blipFill>
        <p:spPr>
          <a:xfrm>
            <a:off x="4656025" y="4759600"/>
            <a:ext cx="1057275" cy="581025"/>
          </a:xfrm>
          <a:prstGeom prst="rect">
            <a:avLst/>
          </a:prstGeom>
          <a:noFill/>
          <a:ln>
            <a:noFill/>
          </a:ln>
        </p:spPr>
      </p:pic>
      <p:pic>
        <p:nvPicPr>
          <p:cNvPr id="231" name="Google Shape;231;p29"/>
          <p:cNvPicPr preferRelativeResize="0"/>
          <p:nvPr/>
        </p:nvPicPr>
        <p:blipFill>
          <a:blip r:embed="rId7">
            <a:alphaModFix/>
          </a:blip>
          <a:stretch>
            <a:fillRect/>
          </a:stretch>
        </p:blipFill>
        <p:spPr>
          <a:xfrm>
            <a:off x="3820400" y="5511200"/>
            <a:ext cx="1371600" cy="1181100"/>
          </a:xfrm>
          <a:prstGeom prst="rect">
            <a:avLst/>
          </a:prstGeom>
          <a:noFill/>
          <a:ln>
            <a:noFill/>
          </a:ln>
        </p:spPr>
      </p:pic>
      <p:pic>
        <p:nvPicPr>
          <p:cNvPr id="232" name="Google Shape;232;p29"/>
          <p:cNvPicPr preferRelativeResize="0"/>
          <p:nvPr/>
        </p:nvPicPr>
        <p:blipFill>
          <a:blip r:embed="rId8">
            <a:alphaModFix/>
          </a:blip>
          <a:stretch>
            <a:fillRect/>
          </a:stretch>
        </p:blipFill>
        <p:spPr>
          <a:xfrm>
            <a:off x="838200" y="1816650"/>
            <a:ext cx="2876550" cy="2114550"/>
          </a:xfrm>
          <a:prstGeom prst="rect">
            <a:avLst/>
          </a:prstGeom>
          <a:noFill/>
          <a:ln>
            <a:noFill/>
          </a:ln>
        </p:spPr>
      </p:pic>
      <p:pic>
        <p:nvPicPr>
          <p:cNvPr id="233" name="Google Shape;233;p29"/>
          <p:cNvPicPr preferRelativeResize="0"/>
          <p:nvPr/>
        </p:nvPicPr>
        <p:blipFill>
          <a:blip r:embed="rId9">
            <a:alphaModFix/>
          </a:blip>
          <a:stretch>
            <a:fillRect/>
          </a:stretch>
        </p:blipFill>
        <p:spPr>
          <a:xfrm>
            <a:off x="8368150" y="1923663"/>
            <a:ext cx="2886075" cy="2066925"/>
          </a:xfrm>
          <a:prstGeom prst="rect">
            <a:avLst/>
          </a:prstGeom>
          <a:noFill/>
          <a:ln>
            <a:noFill/>
          </a:ln>
        </p:spPr>
      </p:pic>
      <p:pic>
        <p:nvPicPr>
          <p:cNvPr id="234" name="Google Shape;234;p29"/>
          <p:cNvPicPr preferRelativeResize="0"/>
          <p:nvPr/>
        </p:nvPicPr>
        <p:blipFill>
          <a:blip r:embed="rId10">
            <a:alphaModFix/>
          </a:blip>
          <a:stretch>
            <a:fillRect/>
          </a:stretch>
        </p:blipFill>
        <p:spPr>
          <a:xfrm>
            <a:off x="6044050" y="4382925"/>
            <a:ext cx="3924300" cy="21145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365CC"/>
              </a:buClr>
              <a:buSzPts val="4400"/>
              <a:buFont typeface="Calibri"/>
              <a:buNone/>
            </a:pPr>
            <a:r>
              <a:rPr lang="en-US" b="1">
                <a:solidFill>
                  <a:srgbClr val="3365CC"/>
                </a:solidFill>
              </a:rPr>
              <a:t>COVID Adaptations - Electronic Surveys</a:t>
            </a:r>
            <a:endParaRPr/>
          </a:p>
        </p:txBody>
      </p:sp>
      <p:pic>
        <p:nvPicPr>
          <p:cNvPr id="241" name="Google Shape;241;p30"/>
          <p:cNvPicPr preferRelativeResize="0"/>
          <p:nvPr/>
        </p:nvPicPr>
        <p:blipFill>
          <a:blip r:embed="rId3">
            <a:alphaModFix/>
          </a:blip>
          <a:stretch>
            <a:fillRect/>
          </a:stretch>
        </p:blipFill>
        <p:spPr>
          <a:xfrm>
            <a:off x="8477250" y="2687625"/>
            <a:ext cx="2886075" cy="2066925"/>
          </a:xfrm>
          <a:prstGeom prst="rect">
            <a:avLst/>
          </a:prstGeom>
          <a:noFill/>
          <a:ln>
            <a:noFill/>
          </a:ln>
        </p:spPr>
      </p:pic>
      <p:pic>
        <p:nvPicPr>
          <p:cNvPr id="242" name="Google Shape;242;p30"/>
          <p:cNvPicPr preferRelativeResize="0"/>
          <p:nvPr/>
        </p:nvPicPr>
        <p:blipFill>
          <a:blip r:embed="rId4">
            <a:alphaModFix/>
          </a:blip>
          <a:stretch>
            <a:fillRect/>
          </a:stretch>
        </p:blipFill>
        <p:spPr>
          <a:xfrm>
            <a:off x="4133850" y="1979600"/>
            <a:ext cx="3924300" cy="2114550"/>
          </a:xfrm>
          <a:prstGeom prst="rect">
            <a:avLst/>
          </a:prstGeom>
          <a:noFill/>
          <a:ln>
            <a:noFill/>
          </a:ln>
        </p:spPr>
      </p:pic>
      <p:pic>
        <p:nvPicPr>
          <p:cNvPr id="243" name="Google Shape;243;p30"/>
          <p:cNvPicPr preferRelativeResize="0"/>
          <p:nvPr/>
        </p:nvPicPr>
        <p:blipFill>
          <a:blip r:embed="rId5">
            <a:alphaModFix/>
          </a:blip>
          <a:stretch>
            <a:fillRect/>
          </a:stretch>
        </p:blipFill>
        <p:spPr>
          <a:xfrm>
            <a:off x="4015225" y="3405738"/>
            <a:ext cx="723900" cy="390525"/>
          </a:xfrm>
          <a:prstGeom prst="rect">
            <a:avLst/>
          </a:prstGeom>
          <a:noFill/>
          <a:ln>
            <a:noFill/>
          </a:ln>
        </p:spPr>
      </p:pic>
      <p:pic>
        <p:nvPicPr>
          <p:cNvPr id="244" name="Google Shape;244;p30"/>
          <p:cNvPicPr preferRelativeResize="0"/>
          <p:nvPr/>
        </p:nvPicPr>
        <p:blipFill>
          <a:blip r:embed="rId6">
            <a:alphaModFix/>
          </a:blip>
          <a:stretch>
            <a:fillRect/>
          </a:stretch>
        </p:blipFill>
        <p:spPr>
          <a:xfrm>
            <a:off x="9116225" y="4455250"/>
            <a:ext cx="676275" cy="1419225"/>
          </a:xfrm>
          <a:prstGeom prst="rect">
            <a:avLst/>
          </a:prstGeom>
          <a:noFill/>
          <a:ln>
            <a:noFill/>
          </a:ln>
        </p:spPr>
      </p:pic>
      <p:pic>
        <p:nvPicPr>
          <p:cNvPr id="245" name="Google Shape;245;p30"/>
          <p:cNvPicPr preferRelativeResize="0"/>
          <p:nvPr/>
        </p:nvPicPr>
        <p:blipFill>
          <a:blip r:embed="rId7">
            <a:alphaModFix/>
          </a:blip>
          <a:stretch>
            <a:fillRect/>
          </a:stretch>
        </p:blipFill>
        <p:spPr>
          <a:xfrm>
            <a:off x="4675963" y="4692288"/>
            <a:ext cx="3924300" cy="2114550"/>
          </a:xfrm>
          <a:prstGeom prst="rect">
            <a:avLst/>
          </a:prstGeom>
          <a:noFill/>
          <a:ln>
            <a:noFill/>
          </a:ln>
        </p:spPr>
      </p:pic>
      <p:pic>
        <p:nvPicPr>
          <p:cNvPr id="246" name="Google Shape;246;p30"/>
          <p:cNvPicPr preferRelativeResize="0"/>
          <p:nvPr/>
        </p:nvPicPr>
        <p:blipFill>
          <a:blip r:embed="rId5">
            <a:alphaModFix/>
          </a:blip>
          <a:stretch>
            <a:fillRect/>
          </a:stretch>
        </p:blipFill>
        <p:spPr>
          <a:xfrm>
            <a:off x="7644250" y="3367225"/>
            <a:ext cx="723900" cy="390525"/>
          </a:xfrm>
          <a:prstGeom prst="rect">
            <a:avLst/>
          </a:prstGeom>
          <a:noFill/>
          <a:ln>
            <a:noFill/>
          </a:ln>
        </p:spPr>
      </p:pic>
      <p:pic>
        <p:nvPicPr>
          <p:cNvPr id="247" name="Google Shape;247;p30"/>
          <p:cNvPicPr preferRelativeResize="0"/>
          <p:nvPr/>
        </p:nvPicPr>
        <p:blipFill>
          <a:blip r:embed="rId8">
            <a:alphaModFix/>
          </a:blip>
          <a:stretch>
            <a:fillRect/>
          </a:stretch>
        </p:blipFill>
        <p:spPr>
          <a:xfrm>
            <a:off x="838200" y="1829950"/>
            <a:ext cx="2876550" cy="2114550"/>
          </a:xfrm>
          <a:prstGeom prst="rect">
            <a:avLst/>
          </a:prstGeom>
          <a:noFill/>
          <a:ln>
            <a:noFill/>
          </a:ln>
        </p:spPr>
      </p:pic>
      <p:sp>
        <p:nvSpPr>
          <p:cNvPr id="248" name="Google Shape;248;p30"/>
          <p:cNvSpPr txBox="1"/>
          <p:nvPr/>
        </p:nvSpPr>
        <p:spPr>
          <a:xfrm>
            <a:off x="370025" y="5874475"/>
            <a:ext cx="3165300" cy="69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*REDCap &amp; UBC Quadratics available to BC Children’s BC Women’s and UBC staff and [clinical] faculty for free.</a:t>
            </a:r>
            <a:endParaRPr>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9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pic>
        <p:nvPicPr>
          <p:cNvPr id="102" name="Google Shape;102;p14"/>
          <p:cNvPicPr preferRelativeResize="0"/>
          <p:nvPr/>
        </p:nvPicPr>
        <p:blipFill rotWithShape="1">
          <a:blip r:embed="rId3">
            <a:alphaModFix/>
          </a:blip>
          <a:srcRect l="28400" r="28632" b="38657"/>
          <a:stretch/>
        </p:blipFill>
        <p:spPr>
          <a:xfrm>
            <a:off x="3213475" y="0"/>
            <a:ext cx="5765050" cy="4629850"/>
          </a:xfrm>
          <a:prstGeom prst="rect">
            <a:avLst/>
          </a:prstGeom>
          <a:noFill/>
          <a:ln>
            <a:noFill/>
          </a:ln>
        </p:spPr>
      </p:pic>
      <p:sp>
        <p:nvSpPr>
          <p:cNvPr id="103" name="Google Shape;103;p14"/>
          <p:cNvSpPr txBox="1"/>
          <p:nvPr/>
        </p:nvSpPr>
        <p:spPr>
          <a:xfrm>
            <a:off x="2005800" y="4570725"/>
            <a:ext cx="8180400" cy="1879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400">
                <a:solidFill>
                  <a:schemeClr val="dk1"/>
                </a:solidFill>
                <a:latin typeface="Calibri"/>
                <a:ea typeface="Calibri"/>
                <a:cs typeface="Calibri"/>
                <a:sym typeface="Calibri"/>
              </a:rPr>
              <a:t>We would like to acknowledge that we live, work, play and grow on the unceded, ancestral territories of the Coast Salish Peoples:  xʷməθkʷəy̓əm (Musqueam), sḵwx̱wú7mesh (Squamish) and sel̓íl̓witulh (Tsleil-Waututh)</a:t>
            </a:r>
            <a:endParaRPr sz="2400">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1"/>
          <p:cNvSpPr txBox="1"/>
          <p:nvPr/>
        </p:nvSpPr>
        <p:spPr>
          <a:xfrm>
            <a:off x="1363250" y="398325"/>
            <a:ext cx="9259800" cy="8832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sz="4400" b="1">
                <a:solidFill>
                  <a:srgbClr val="3365CC"/>
                </a:solidFill>
                <a:latin typeface="Calibri"/>
                <a:ea typeface="Calibri"/>
                <a:cs typeface="Calibri"/>
                <a:sym typeface="Calibri"/>
              </a:rPr>
              <a:t>Results: Barriers to Access Supports</a:t>
            </a:r>
            <a:endParaRPr sz="4400" b="1">
              <a:solidFill>
                <a:srgbClr val="3365CC"/>
              </a:solidFill>
              <a:latin typeface="Calibri"/>
              <a:ea typeface="Calibri"/>
              <a:cs typeface="Calibri"/>
              <a:sym typeface="Calibri"/>
            </a:endParaRPr>
          </a:p>
          <a:p>
            <a:pPr marL="0" lvl="0" indent="0" algn="l" rtl="0">
              <a:lnSpc>
                <a:spcPct val="90000"/>
              </a:lnSpc>
              <a:spcBef>
                <a:spcPts val="0"/>
              </a:spcBef>
              <a:spcAft>
                <a:spcPts val="0"/>
              </a:spcAft>
              <a:buNone/>
            </a:pPr>
            <a:endParaRPr sz="4400" b="1">
              <a:solidFill>
                <a:srgbClr val="3365CC"/>
              </a:solidFill>
              <a:latin typeface="Calibri"/>
              <a:ea typeface="Calibri"/>
              <a:cs typeface="Calibri"/>
              <a:sym typeface="Calibri"/>
            </a:endParaRPr>
          </a:p>
        </p:txBody>
      </p:sp>
      <p:pic>
        <p:nvPicPr>
          <p:cNvPr id="255" name="Google Shape;255;p31"/>
          <p:cNvPicPr preferRelativeResize="0"/>
          <p:nvPr/>
        </p:nvPicPr>
        <p:blipFill>
          <a:blip r:embed="rId3">
            <a:alphaModFix/>
          </a:blip>
          <a:stretch>
            <a:fillRect/>
          </a:stretch>
        </p:blipFill>
        <p:spPr>
          <a:xfrm>
            <a:off x="2486037" y="1709928"/>
            <a:ext cx="7219950" cy="4124325"/>
          </a:xfrm>
          <a:prstGeom prst="rect">
            <a:avLst/>
          </a:prstGeom>
          <a:noFill/>
          <a:ln>
            <a:noFill/>
          </a:ln>
        </p:spPr>
      </p:pic>
      <p:sp>
        <p:nvSpPr>
          <p:cNvPr id="256" name="Google Shape;256;p31"/>
          <p:cNvSpPr/>
          <p:nvPr/>
        </p:nvSpPr>
        <p:spPr>
          <a:xfrm rot="5400000">
            <a:off x="7202000" y="2519125"/>
            <a:ext cx="294300" cy="29961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31"/>
          <p:cNvSpPr txBox="1"/>
          <p:nvPr/>
        </p:nvSpPr>
        <p:spPr>
          <a:xfrm>
            <a:off x="7079625" y="3529700"/>
            <a:ext cx="83130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33.8%</a:t>
            </a:r>
            <a:endParaRPr>
              <a:latin typeface="Calibri"/>
              <a:ea typeface="Calibri"/>
              <a:cs typeface="Calibri"/>
              <a:sym typeface="Calibri"/>
            </a:endParaRPr>
          </a:p>
        </p:txBody>
      </p:sp>
      <p:cxnSp>
        <p:nvCxnSpPr>
          <p:cNvPr id="258" name="Google Shape;258;p31"/>
          <p:cNvCxnSpPr/>
          <p:nvPr/>
        </p:nvCxnSpPr>
        <p:spPr>
          <a:xfrm>
            <a:off x="1272900" y="1143025"/>
            <a:ext cx="9646200" cy="0"/>
          </a:xfrm>
          <a:prstGeom prst="straightConnector1">
            <a:avLst/>
          </a:prstGeom>
          <a:noFill/>
          <a:ln w="9525" cap="flat" cmpd="sng">
            <a:solidFill>
              <a:schemeClr val="dk2"/>
            </a:solidFill>
            <a:prstDash val="solid"/>
            <a:round/>
            <a:headEnd type="none" w="med" len="med"/>
            <a:tailEnd type="none" w="med" len="med"/>
          </a:ln>
        </p:spPr>
      </p:cxnSp>
      <p:sp>
        <p:nvSpPr>
          <p:cNvPr id="259" name="Google Shape;259;p31"/>
          <p:cNvSpPr txBox="1"/>
          <p:nvPr/>
        </p:nvSpPr>
        <p:spPr>
          <a:xfrm>
            <a:off x="1843500" y="5949325"/>
            <a:ext cx="8575800" cy="59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700">
                <a:solidFill>
                  <a:srgbClr val="FF0000"/>
                </a:solidFill>
                <a:latin typeface="Calibri"/>
                <a:ea typeface="Calibri"/>
                <a:cs typeface="Calibri"/>
                <a:sym typeface="Calibri"/>
              </a:rPr>
              <a:t>1 in 3 families either don’t have a regular primary healthcare provider or do not feel that they can turn to them for support with disability forms, nutrition/calor supplements, housing, transportation forms, etc.</a:t>
            </a:r>
            <a:endParaRPr sz="1700">
              <a:solidFill>
                <a:srgbClr val="FF0000"/>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2"/>
          <p:cNvSpPr txBox="1"/>
          <p:nvPr/>
        </p:nvSpPr>
        <p:spPr>
          <a:xfrm>
            <a:off x="1983000" y="398325"/>
            <a:ext cx="8226000" cy="8832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sz="4400" b="1">
                <a:solidFill>
                  <a:srgbClr val="3365CC"/>
                </a:solidFill>
                <a:latin typeface="Calibri"/>
                <a:ea typeface="Calibri"/>
                <a:cs typeface="Calibri"/>
                <a:sym typeface="Calibri"/>
              </a:rPr>
              <a:t>Results: Identity</a:t>
            </a:r>
            <a:endParaRPr sz="4400" b="1">
              <a:solidFill>
                <a:srgbClr val="3365CC"/>
              </a:solidFill>
              <a:latin typeface="Calibri"/>
              <a:ea typeface="Calibri"/>
              <a:cs typeface="Calibri"/>
              <a:sym typeface="Calibri"/>
            </a:endParaRPr>
          </a:p>
          <a:p>
            <a:pPr marL="0" lvl="0" indent="0" algn="l" rtl="0">
              <a:lnSpc>
                <a:spcPct val="90000"/>
              </a:lnSpc>
              <a:spcBef>
                <a:spcPts val="0"/>
              </a:spcBef>
              <a:spcAft>
                <a:spcPts val="0"/>
              </a:spcAft>
              <a:buNone/>
            </a:pPr>
            <a:endParaRPr sz="4400" b="1">
              <a:solidFill>
                <a:srgbClr val="3365CC"/>
              </a:solidFill>
              <a:latin typeface="Calibri"/>
              <a:ea typeface="Calibri"/>
              <a:cs typeface="Calibri"/>
              <a:sym typeface="Calibri"/>
            </a:endParaRPr>
          </a:p>
        </p:txBody>
      </p:sp>
      <p:pic>
        <p:nvPicPr>
          <p:cNvPr id="266" name="Google Shape;266;p32"/>
          <p:cNvPicPr preferRelativeResize="0"/>
          <p:nvPr/>
        </p:nvPicPr>
        <p:blipFill>
          <a:blip r:embed="rId3">
            <a:alphaModFix/>
          </a:blip>
          <a:stretch>
            <a:fillRect/>
          </a:stretch>
        </p:blipFill>
        <p:spPr>
          <a:xfrm>
            <a:off x="2495562" y="1709928"/>
            <a:ext cx="7200900" cy="4114800"/>
          </a:xfrm>
          <a:prstGeom prst="rect">
            <a:avLst/>
          </a:prstGeom>
          <a:noFill/>
          <a:ln>
            <a:noFill/>
          </a:ln>
        </p:spPr>
      </p:pic>
      <p:cxnSp>
        <p:nvCxnSpPr>
          <p:cNvPr id="267" name="Google Shape;267;p32"/>
          <p:cNvCxnSpPr/>
          <p:nvPr/>
        </p:nvCxnSpPr>
        <p:spPr>
          <a:xfrm>
            <a:off x="1272900" y="1143025"/>
            <a:ext cx="9646200" cy="0"/>
          </a:xfrm>
          <a:prstGeom prst="straightConnector1">
            <a:avLst/>
          </a:prstGeom>
          <a:noFill/>
          <a:ln w="9525" cap="flat" cmpd="sng">
            <a:solidFill>
              <a:schemeClr val="dk2"/>
            </a:solidFill>
            <a:prstDash val="solid"/>
            <a:round/>
            <a:headEnd type="none" w="med" len="med"/>
            <a:tailEnd type="none" w="med" len="med"/>
          </a:ln>
        </p:spPr>
      </p:cxnSp>
      <p:sp>
        <p:nvSpPr>
          <p:cNvPr id="268" name="Google Shape;268;p32"/>
          <p:cNvSpPr txBox="1"/>
          <p:nvPr/>
        </p:nvSpPr>
        <p:spPr>
          <a:xfrm>
            <a:off x="3547500" y="6017350"/>
            <a:ext cx="5097000" cy="59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700">
                <a:solidFill>
                  <a:srgbClr val="FF0000"/>
                </a:solidFill>
                <a:latin typeface="Calibri"/>
                <a:ea typeface="Calibri"/>
                <a:cs typeface="Calibri"/>
                <a:sym typeface="Calibri"/>
              </a:rPr>
              <a:t>1 in 3 families have at least one person in the household who identifies as a minority.</a:t>
            </a:r>
            <a:endParaRPr sz="1700">
              <a:solidFill>
                <a:srgbClr val="FF0000"/>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33"/>
          <p:cNvSpPr txBox="1"/>
          <p:nvPr/>
        </p:nvSpPr>
        <p:spPr>
          <a:xfrm>
            <a:off x="1983000" y="398325"/>
            <a:ext cx="8226000" cy="8832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sz="4400" b="1">
                <a:solidFill>
                  <a:srgbClr val="3365CC"/>
                </a:solidFill>
                <a:latin typeface="Calibri"/>
                <a:ea typeface="Calibri"/>
                <a:cs typeface="Calibri"/>
                <a:sym typeface="Calibri"/>
              </a:rPr>
              <a:t>Results: Financial Hardship</a:t>
            </a:r>
            <a:endParaRPr sz="4400" b="1">
              <a:solidFill>
                <a:srgbClr val="3365CC"/>
              </a:solidFill>
              <a:latin typeface="Calibri"/>
              <a:ea typeface="Calibri"/>
              <a:cs typeface="Calibri"/>
              <a:sym typeface="Calibri"/>
            </a:endParaRPr>
          </a:p>
        </p:txBody>
      </p:sp>
      <p:pic>
        <p:nvPicPr>
          <p:cNvPr id="275" name="Google Shape;275;p33"/>
          <p:cNvPicPr preferRelativeResize="0"/>
          <p:nvPr/>
        </p:nvPicPr>
        <p:blipFill>
          <a:blip r:embed="rId3">
            <a:alphaModFix/>
          </a:blip>
          <a:stretch>
            <a:fillRect/>
          </a:stretch>
        </p:blipFill>
        <p:spPr>
          <a:xfrm>
            <a:off x="2486037" y="1709928"/>
            <a:ext cx="7219950" cy="4086225"/>
          </a:xfrm>
          <a:prstGeom prst="rect">
            <a:avLst/>
          </a:prstGeom>
          <a:noFill/>
          <a:ln>
            <a:noFill/>
          </a:ln>
        </p:spPr>
      </p:pic>
      <p:sp>
        <p:nvSpPr>
          <p:cNvPr id="276" name="Google Shape;276;p33"/>
          <p:cNvSpPr/>
          <p:nvPr/>
        </p:nvSpPr>
        <p:spPr>
          <a:xfrm rot="5400000">
            <a:off x="7256350" y="1212200"/>
            <a:ext cx="294300" cy="29268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33"/>
          <p:cNvSpPr txBox="1"/>
          <p:nvPr/>
        </p:nvSpPr>
        <p:spPr>
          <a:xfrm>
            <a:off x="7204350" y="2196050"/>
            <a:ext cx="60600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51%</a:t>
            </a:r>
            <a:endParaRPr>
              <a:latin typeface="Calibri"/>
              <a:ea typeface="Calibri"/>
              <a:cs typeface="Calibri"/>
              <a:sym typeface="Calibri"/>
            </a:endParaRPr>
          </a:p>
        </p:txBody>
      </p:sp>
      <p:cxnSp>
        <p:nvCxnSpPr>
          <p:cNvPr id="278" name="Google Shape;278;p33"/>
          <p:cNvCxnSpPr/>
          <p:nvPr/>
        </p:nvCxnSpPr>
        <p:spPr>
          <a:xfrm>
            <a:off x="1272900" y="1143025"/>
            <a:ext cx="9646200" cy="0"/>
          </a:xfrm>
          <a:prstGeom prst="straightConnector1">
            <a:avLst/>
          </a:prstGeom>
          <a:noFill/>
          <a:ln w="9525" cap="flat" cmpd="sng">
            <a:solidFill>
              <a:schemeClr val="dk2"/>
            </a:solidFill>
            <a:prstDash val="solid"/>
            <a:round/>
            <a:headEnd type="none" w="med" len="med"/>
            <a:tailEnd type="none" w="med" len="med"/>
          </a:ln>
        </p:spPr>
      </p:cxnSp>
      <p:sp>
        <p:nvSpPr>
          <p:cNvPr id="279" name="Google Shape;279;p33"/>
          <p:cNvSpPr txBox="1"/>
          <p:nvPr/>
        </p:nvSpPr>
        <p:spPr>
          <a:xfrm>
            <a:off x="3547500" y="6043900"/>
            <a:ext cx="5097000" cy="59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700">
                <a:solidFill>
                  <a:srgbClr val="FF0000"/>
                </a:solidFill>
                <a:latin typeface="Calibri"/>
                <a:ea typeface="Calibri"/>
                <a:cs typeface="Calibri"/>
                <a:sym typeface="Calibri"/>
              </a:rPr>
              <a:t>1 in 2 families sometimes or always have difficulty making ends meet at the end of the month.</a:t>
            </a:r>
            <a:endParaRPr sz="1700">
              <a:solidFill>
                <a:srgbClr val="FF0000"/>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4"/>
          <p:cNvSpPr txBox="1"/>
          <p:nvPr/>
        </p:nvSpPr>
        <p:spPr>
          <a:xfrm>
            <a:off x="1983000" y="398325"/>
            <a:ext cx="8226000" cy="8832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sz="4400" b="1">
                <a:solidFill>
                  <a:srgbClr val="3365CC"/>
                </a:solidFill>
                <a:latin typeface="Calibri"/>
                <a:ea typeface="Calibri"/>
                <a:cs typeface="Calibri"/>
                <a:sym typeface="Calibri"/>
              </a:rPr>
              <a:t>Results: Deeper Poverty</a:t>
            </a:r>
            <a:endParaRPr sz="4400" b="1">
              <a:solidFill>
                <a:srgbClr val="3365CC"/>
              </a:solidFill>
              <a:latin typeface="Calibri"/>
              <a:ea typeface="Calibri"/>
              <a:cs typeface="Calibri"/>
              <a:sym typeface="Calibri"/>
            </a:endParaRPr>
          </a:p>
          <a:p>
            <a:pPr marL="0" lvl="0" indent="0" algn="l" rtl="0">
              <a:lnSpc>
                <a:spcPct val="90000"/>
              </a:lnSpc>
              <a:spcBef>
                <a:spcPts val="0"/>
              </a:spcBef>
              <a:spcAft>
                <a:spcPts val="0"/>
              </a:spcAft>
              <a:buNone/>
            </a:pPr>
            <a:endParaRPr sz="4400" b="1">
              <a:solidFill>
                <a:srgbClr val="3365CC"/>
              </a:solidFill>
              <a:latin typeface="Calibri"/>
              <a:ea typeface="Calibri"/>
              <a:cs typeface="Calibri"/>
              <a:sym typeface="Calibri"/>
            </a:endParaRPr>
          </a:p>
        </p:txBody>
      </p:sp>
      <p:pic>
        <p:nvPicPr>
          <p:cNvPr id="286" name="Google Shape;286;p34"/>
          <p:cNvPicPr preferRelativeResize="0"/>
          <p:nvPr/>
        </p:nvPicPr>
        <p:blipFill>
          <a:blip r:embed="rId3">
            <a:alphaModFix/>
          </a:blip>
          <a:stretch>
            <a:fillRect/>
          </a:stretch>
        </p:blipFill>
        <p:spPr>
          <a:xfrm>
            <a:off x="2495562" y="1692603"/>
            <a:ext cx="7200900" cy="4114800"/>
          </a:xfrm>
          <a:prstGeom prst="rect">
            <a:avLst/>
          </a:prstGeom>
          <a:noFill/>
          <a:ln>
            <a:noFill/>
          </a:ln>
        </p:spPr>
      </p:pic>
      <p:cxnSp>
        <p:nvCxnSpPr>
          <p:cNvPr id="287" name="Google Shape;287;p34"/>
          <p:cNvCxnSpPr/>
          <p:nvPr/>
        </p:nvCxnSpPr>
        <p:spPr>
          <a:xfrm>
            <a:off x="1272900" y="1143025"/>
            <a:ext cx="9646200" cy="0"/>
          </a:xfrm>
          <a:prstGeom prst="straightConnector1">
            <a:avLst/>
          </a:prstGeom>
          <a:noFill/>
          <a:ln w="9525" cap="flat" cmpd="sng">
            <a:solidFill>
              <a:schemeClr val="dk2"/>
            </a:solidFill>
            <a:prstDash val="solid"/>
            <a:round/>
            <a:headEnd type="none" w="med" len="med"/>
            <a:tailEnd type="none" w="med" len="med"/>
          </a:ln>
        </p:spPr>
      </p:cxnSp>
      <p:sp>
        <p:nvSpPr>
          <p:cNvPr id="288" name="Google Shape;288;p34"/>
          <p:cNvSpPr txBox="1"/>
          <p:nvPr/>
        </p:nvSpPr>
        <p:spPr>
          <a:xfrm>
            <a:off x="3547500" y="6043875"/>
            <a:ext cx="5097000" cy="59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700">
                <a:solidFill>
                  <a:srgbClr val="FF0000"/>
                </a:solidFill>
                <a:latin typeface="Calibri"/>
                <a:ea typeface="Calibri"/>
                <a:cs typeface="Calibri"/>
                <a:sym typeface="Calibri"/>
              </a:rPr>
              <a:t>There is a higher prevalence of families living in poverty in our waiting room than the BC and Canada average.</a:t>
            </a:r>
            <a:endParaRPr sz="1700">
              <a:solidFill>
                <a:srgbClr val="FF0000"/>
              </a:solidFill>
              <a:latin typeface="Calibri"/>
              <a:ea typeface="Calibri"/>
              <a:cs typeface="Calibri"/>
              <a:sym typeface="Calibri"/>
            </a:endParaRPr>
          </a:p>
        </p:txBody>
      </p:sp>
      <p:sp>
        <p:nvSpPr>
          <p:cNvPr id="289" name="Google Shape;289;p34"/>
          <p:cNvSpPr txBox="1"/>
          <p:nvPr/>
        </p:nvSpPr>
        <p:spPr>
          <a:xfrm>
            <a:off x="8033100" y="6583800"/>
            <a:ext cx="4222800" cy="2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100">
                <a:latin typeface="Calibri"/>
                <a:ea typeface="Calibri"/>
                <a:cs typeface="Calibri"/>
                <a:sym typeface="Calibri"/>
              </a:rPr>
              <a:t>BC and Canadian Statistics from the 2020 BC Child Poverty Report Card</a:t>
            </a:r>
            <a:endParaRPr sz="1100">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5"/>
          <p:cNvSpPr txBox="1"/>
          <p:nvPr/>
        </p:nvSpPr>
        <p:spPr>
          <a:xfrm>
            <a:off x="1983000" y="398325"/>
            <a:ext cx="8226000" cy="8832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sz="4400" b="1">
                <a:solidFill>
                  <a:srgbClr val="3365CC"/>
                </a:solidFill>
                <a:latin typeface="Calibri"/>
                <a:ea typeface="Calibri"/>
                <a:cs typeface="Calibri"/>
                <a:sym typeface="Calibri"/>
              </a:rPr>
              <a:t>Results: ACEs</a:t>
            </a:r>
            <a:endParaRPr sz="4400" b="1">
              <a:solidFill>
                <a:srgbClr val="3365CC"/>
              </a:solidFill>
              <a:latin typeface="Calibri"/>
              <a:ea typeface="Calibri"/>
              <a:cs typeface="Calibri"/>
              <a:sym typeface="Calibri"/>
            </a:endParaRPr>
          </a:p>
        </p:txBody>
      </p:sp>
      <p:pic>
        <p:nvPicPr>
          <p:cNvPr id="296" name="Google Shape;296;p35"/>
          <p:cNvPicPr preferRelativeResize="0"/>
          <p:nvPr/>
        </p:nvPicPr>
        <p:blipFill>
          <a:blip r:embed="rId3">
            <a:alphaModFix/>
          </a:blip>
          <a:stretch>
            <a:fillRect/>
          </a:stretch>
        </p:blipFill>
        <p:spPr>
          <a:xfrm>
            <a:off x="2486037" y="1692603"/>
            <a:ext cx="7219950" cy="4095750"/>
          </a:xfrm>
          <a:prstGeom prst="rect">
            <a:avLst/>
          </a:prstGeom>
          <a:noFill/>
          <a:ln>
            <a:noFill/>
          </a:ln>
        </p:spPr>
      </p:pic>
      <p:sp>
        <p:nvSpPr>
          <p:cNvPr id="297" name="Google Shape;297;p35"/>
          <p:cNvSpPr/>
          <p:nvPr/>
        </p:nvSpPr>
        <p:spPr>
          <a:xfrm rot="5400000">
            <a:off x="7308250" y="2424425"/>
            <a:ext cx="294300" cy="3966000"/>
          </a:xfrm>
          <a:prstGeom prst="leftBrace">
            <a:avLst>
              <a:gd name="adj1" fmla="val 50000"/>
              <a:gd name="adj2" fmla="val 50000"/>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5"/>
          <p:cNvSpPr txBox="1"/>
          <p:nvPr/>
        </p:nvSpPr>
        <p:spPr>
          <a:xfrm>
            <a:off x="7169725" y="3910575"/>
            <a:ext cx="727500" cy="48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latin typeface="Calibri"/>
                <a:ea typeface="Calibri"/>
                <a:cs typeface="Calibri"/>
                <a:sym typeface="Calibri"/>
              </a:rPr>
              <a:t>10.6%</a:t>
            </a:r>
            <a:endParaRPr>
              <a:latin typeface="Calibri"/>
              <a:ea typeface="Calibri"/>
              <a:cs typeface="Calibri"/>
              <a:sym typeface="Calibri"/>
            </a:endParaRPr>
          </a:p>
        </p:txBody>
      </p:sp>
      <p:cxnSp>
        <p:nvCxnSpPr>
          <p:cNvPr id="299" name="Google Shape;299;p35"/>
          <p:cNvCxnSpPr/>
          <p:nvPr/>
        </p:nvCxnSpPr>
        <p:spPr>
          <a:xfrm>
            <a:off x="1272900" y="1143025"/>
            <a:ext cx="9646200" cy="0"/>
          </a:xfrm>
          <a:prstGeom prst="straightConnector1">
            <a:avLst/>
          </a:prstGeom>
          <a:noFill/>
          <a:ln w="9525" cap="flat" cmpd="sng">
            <a:solidFill>
              <a:srgbClr val="000000"/>
            </a:solidFill>
            <a:prstDash val="solid"/>
            <a:round/>
            <a:headEnd type="none" w="med" len="med"/>
            <a:tailEnd type="none" w="med" len="med"/>
          </a:ln>
        </p:spPr>
      </p:cxnSp>
      <p:sp>
        <p:nvSpPr>
          <p:cNvPr id="300" name="Google Shape;300;p35"/>
          <p:cNvSpPr txBox="1"/>
          <p:nvPr/>
        </p:nvSpPr>
        <p:spPr>
          <a:xfrm>
            <a:off x="3685950" y="6033425"/>
            <a:ext cx="4820100" cy="418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00">
                <a:solidFill>
                  <a:srgbClr val="FF0000"/>
                </a:solidFill>
                <a:latin typeface="Calibri"/>
                <a:ea typeface="Calibri"/>
                <a:cs typeface="Calibri"/>
                <a:sym typeface="Calibri"/>
              </a:rPr>
              <a:t>75% of the families responded to the ACEs question.</a:t>
            </a:r>
            <a:endParaRPr sz="1700">
              <a:solidFill>
                <a:srgbClr val="FF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6"/>
          <p:cNvSpPr txBox="1"/>
          <p:nvPr/>
        </p:nvSpPr>
        <p:spPr>
          <a:xfrm>
            <a:off x="1329450" y="422900"/>
            <a:ext cx="9533100" cy="8832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sz="4400" b="1">
                <a:solidFill>
                  <a:srgbClr val="3365CC"/>
                </a:solidFill>
                <a:latin typeface="Calibri"/>
                <a:ea typeface="Calibri"/>
                <a:cs typeface="Calibri"/>
                <a:sym typeface="Calibri"/>
              </a:rPr>
              <a:t>Results: Resiliency and Social Capital</a:t>
            </a:r>
            <a:endParaRPr sz="4400" b="1">
              <a:solidFill>
                <a:srgbClr val="3365CC"/>
              </a:solidFill>
              <a:latin typeface="Calibri"/>
              <a:ea typeface="Calibri"/>
              <a:cs typeface="Calibri"/>
              <a:sym typeface="Calibri"/>
            </a:endParaRPr>
          </a:p>
        </p:txBody>
      </p:sp>
      <p:cxnSp>
        <p:nvCxnSpPr>
          <p:cNvPr id="307" name="Google Shape;307;p36"/>
          <p:cNvCxnSpPr/>
          <p:nvPr/>
        </p:nvCxnSpPr>
        <p:spPr>
          <a:xfrm>
            <a:off x="1272900" y="1143025"/>
            <a:ext cx="9646200" cy="0"/>
          </a:xfrm>
          <a:prstGeom prst="straightConnector1">
            <a:avLst/>
          </a:prstGeom>
          <a:noFill/>
          <a:ln w="9525" cap="flat" cmpd="sng">
            <a:solidFill>
              <a:srgbClr val="000000"/>
            </a:solidFill>
            <a:prstDash val="solid"/>
            <a:round/>
            <a:headEnd type="none" w="med" len="med"/>
            <a:tailEnd type="none" w="med" len="med"/>
          </a:ln>
        </p:spPr>
      </p:cxnSp>
      <p:pic>
        <p:nvPicPr>
          <p:cNvPr id="308" name="Google Shape;308;p36"/>
          <p:cNvPicPr preferRelativeResize="0"/>
          <p:nvPr/>
        </p:nvPicPr>
        <p:blipFill>
          <a:blip r:embed="rId3">
            <a:alphaModFix/>
          </a:blip>
          <a:stretch>
            <a:fillRect/>
          </a:stretch>
        </p:blipFill>
        <p:spPr>
          <a:xfrm>
            <a:off x="2487168" y="1691640"/>
            <a:ext cx="7223760" cy="4096511"/>
          </a:xfrm>
          <a:prstGeom prst="rect">
            <a:avLst/>
          </a:prstGeom>
          <a:noFill/>
          <a:ln>
            <a:noFill/>
          </a:ln>
        </p:spPr>
      </p:pic>
      <p:sp>
        <p:nvSpPr>
          <p:cNvPr id="309" name="Google Shape;309;p36"/>
          <p:cNvSpPr txBox="1"/>
          <p:nvPr/>
        </p:nvSpPr>
        <p:spPr>
          <a:xfrm>
            <a:off x="3547500" y="6017350"/>
            <a:ext cx="5097000" cy="594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700" dirty="0">
                <a:solidFill>
                  <a:srgbClr val="FF0000"/>
                </a:solidFill>
                <a:latin typeface="Calibri"/>
                <a:ea typeface="Calibri"/>
                <a:cs typeface="Calibri"/>
                <a:sym typeface="Calibri"/>
              </a:rPr>
              <a:t>1 in 3 families have fewer than 4 people that they can turn to in times of stress.</a:t>
            </a:r>
            <a:endParaRPr sz="1700" dirty="0">
              <a:solidFill>
                <a:srgbClr val="FF0000"/>
              </a:solidFill>
              <a:latin typeface="Calibri"/>
              <a:ea typeface="Calibri"/>
              <a:cs typeface="Calibri"/>
              <a:sym typeface="Calibri"/>
            </a:endParaRPr>
          </a:p>
        </p:txBody>
      </p:sp>
      <p:sp>
        <p:nvSpPr>
          <p:cNvPr id="310" name="Google Shape;310;p36"/>
          <p:cNvSpPr txBox="1"/>
          <p:nvPr/>
        </p:nvSpPr>
        <p:spPr>
          <a:xfrm>
            <a:off x="2026425" y="4123650"/>
            <a:ext cx="5097000" cy="59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7"/>
          <p:cNvSpPr txBox="1"/>
          <p:nvPr/>
        </p:nvSpPr>
        <p:spPr>
          <a:xfrm>
            <a:off x="1983000" y="398325"/>
            <a:ext cx="8936100" cy="8832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sz="4400" b="1">
                <a:solidFill>
                  <a:srgbClr val="3365CC"/>
                </a:solidFill>
                <a:latin typeface="Calibri"/>
                <a:ea typeface="Calibri"/>
                <a:cs typeface="Calibri"/>
                <a:sym typeface="Calibri"/>
              </a:rPr>
              <a:t>Results: ACEs and Income Gradients</a:t>
            </a:r>
            <a:endParaRPr sz="4400" b="1">
              <a:solidFill>
                <a:srgbClr val="3365CC"/>
              </a:solidFill>
              <a:latin typeface="Calibri"/>
              <a:ea typeface="Calibri"/>
              <a:cs typeface="Calibri"/>
              <a:sym typeface="Calibri"/>
            </a:endParaRPr>
          </a:p>
          <a:p>
            <a:pPr marL="0" lvl="0" indent="0" algn="l" rtl="0">
              <a:lnSpc>
                <a:spcPct val="90000"/>
              </a:lnSpc>
              <a:spcBef>
                <a:spcPts val="0"/>
              </a:spcBef>
              <a:spcAft>
                <a:spcPts val="0"/>
              </a:spcAft>
              <a:buNone/>
            </a:pPr>
            <a:endParaRPr sz="4400" b="1">
              <a:solidFill>
                <a:srgbClr val="3365CC"/>
              </a:solidFill>
              <a:latin typeface="Calibri"/>
              <a:ea typeface="Calibri"/>
              <a:cs typeface="Calibri"/>
              <a:sym typeface="Calibri"/>
            </a:endParaRPr>
          </a:p>
        </p:txBody>
      </p:sp>
      <p:pic>
        <p:nvPicPr>
          <p:cNvPr id="317" name="Google Shape;317;p37"/>
          <p:cNvPicPr preferRelativeResize="0"/>
          <p:nvPr/>
        </p:nvPicPr>
        <p:blipFill>
          <a:blip r:embed="rId3">
            <a:alphaModFix/>
          </a:blip>
          <a:stretch>
            <a:fillRect/>
          </a:stretch>
        </p:blipFill>
        <p:spPr>
          <a:xfrm>
            <a:off x="1935274" y="1354275"/>
            <a:ext cx="8321475" cy="5271675"/>
          </a:xfrm>
          <a:prstGeom prst="rect">
            <a:avLst/>
          </a:prstGeom>
          <a:noFill/>
          <a:ln>
            <a:noFill/>
          </a:ln>
        </p:spPr>
      </p:pic>
      <p:cxnSp>
        <p:nvCxnSpPr>
          <p:cNvPr id="318" name="Google Shape;318;p37"/>
          <p:cNvCxnSpPr/>
          <p:nvPr/>
        </p:nvCxnSpPr>
        <p:spPr>
          <a:xfrm>
            <a:off x="1272900" y="1143025"/>
            <a:ext cx="96462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38"/>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365CC"/>
              </a:buClr>
              <a:buSzPts val="5400"/>
              <a:buFont typeface="Calibri"/>
              <a:buNone/>
            </a:pPr>
            <a:r>
              <a:rPr lang="en-US" sz="3000" b="1">
                <a:solidFill>
                  <a:srgbClr val="3365CC"/>
                </a:solidFill>
              </a:rPr>
              <a:t>Social inequities in pediatric ophthalmology populations</a:t>
            </a:r>
            <a:endParaRPr sz="3000" b="1">
              <a:solidFill>
                <a:srgbClr val="3365CC"/>
              </a:solidFill>
            </a:endParaRPr>
          </a:p>
          <a:p>
            <a:pPr marL="0" lvl="0" indent="0" algn="ctr" rtl="0">
              <a:spcBef>
                <a:spcPts val="0"/>
              </a:spcBef>
              <a:spcAft>
                <a:spcPts val="0"/>
              </a:spcAft>
              <a:buClr>
                <a:srgbClr val="3365CC"/>
              </a:buClr>
              <a:buSzPts val="5400"/>
              <a:buFont typeface="Calibri"/>
              <a:buNone/>
            </a:pPr>
            <a:r>
              <a:rPr lang="en-US" sz="1600" b="1"/>
              <a:t>Dr. Jane Gardiner &amp; Bonnie He</a:t>
            </a:r>
            <a:endParaRPr sz="5400" b="1">
              <a:solidFill>
                <a:srgbClr val="3365CC"/>
              </a:solidFill>
            </a:endParaRPr>
          </a:p>
        </p:txBody>
      </p:sp>
      <p:pic>
        <p:nvPicPr>
          <p:cNvPr id="325" name="Google Shape;325;p38"/>
          <p:cNvPicPr preferRelativeResize="0"/>
          <p:nvPr/>
        </p:nvPicPr>
        <p:blipFill>
          <a:blip r:embed="rId3">
            <a:alphaModFix/>
          </a:blip>
          <a:stretch>
            <a:fillRect/>
          </a:stretch>
        </p:blipFill>
        <p:spPr>
          <a:xfrm>
            <a:off x="866338" y="1518475"/>
            <a:ext cx="10459324" cy="52847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41"/>
          <p:cNvSpPr txBox="1">
            <a:spLocks noGrp="1"/>
          </p:cNvSpPr>
          <p:nvPr>
            <p:ph type="title"/>
          </p:nvPr>
        </p:nvSpPr>
        <p:spPr>
          <a:xfrm>
            <a:off x="838200" y="158050"/>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365CC"/>
              </a:buClr>
              <a:buSzPts val="5400"/>
              <a:buFont typeface="Calibri"/>
              <a:buNone/>
            </a:pPr>
            <a:r>
              <a:rPr lang="en-US" sz="5400">
                <a:solidFill>
                  <a:srgbClr val="3365CC"/>
                </a:solidFill>
              </a:rPr>
              <a:t>SDoH Red Flags &amp; BEARS</a:t>
            </a:r>
            <a:endParaRPr sz="5400">
              <a:solidFill>
                <a:srgbClr val="3365CC"/>
              </a:solidFill>
            </a:endParaRPr>
          </a:p>
        </p:txBody>
      </p:sp>
      <p:pic>
        <p:nvPicPr>
          <p:cNvPr id="346" name="Google Shape;346;p41"/>
          <p:cNvPicPr preferRelativeResize="0"/>
          <p:nvPr/>
        </p:nvPicPr>
        <p:blipFill>
          <a:blip r:embed="rId3">
            <a:alphaModFix/>
          </a:blip>
          <a:stretch>
            <a:fillRect/>
          </a:stretch>
        </p:blipFill>
        <p:spPr>
          <a:xfrm>
            <a:off x="488700" y="3777275"/>
            <a:ext cx="4784200" cy="2653100"/>
          </a:xfrm>
          <a:prstGeom prst="rect">
            <a:avLst/>
          </a:prstGeom>
          <a:noFill/>
          <a:ln>
            <a:noFill/>
          </a:ln>
        </p:spPr>
      </p:pic>
      <p:pic>
        <p:nvPicPr>
          <p:cNvPr id="347" name="Google Shape;347;p41"/>
          <p:cNvPicPr preferRelativeResize="0"/>
          <p:nvPr/>
        </p:nvPicPr>
        <p:blipFill>
          <a:blip r:embed="rId4">
            <a:alphaModFix/>
          </a:blip>
          <a:stretch>
            <a:fillRect/>
          </a:stretch>
        </p:blipFill>
        <p:spPr>
          <a:xfrm>
            <a:off x="387413" y="1185250"/>
            <a:ext cx="4986775" cy="3393950"/>
          </a:xfrm>
          <a:prstGeom prst="rect">
            <a:avLst/>
          </a:prstGeom>
          <a:noFill/>
          <a:ln>
            <a:noFill/>
          </a:ln>
        </p:spPr>
      </p:pic>
      <p:pic>
        <p:nvPicPr>
          <p:cNvPr id="348" name="Google Shape;348;p41"/>
          <p:cNvPicPr preferRelativeResize="0"/>
          <p:nvPr/>
        </p:nvPicPr>
        <p:blipFill>
          <a:blip r:embed="rId5">
            <a:alphaModFix/>
          </a:blip>
          <a:stretch>
            <a:fillRect/>
          </a:stretch>
        </p:blipFill>
        <p:spPr>
          <a:xfrm>
            <a:off x="6563402" y="1483750"/>
            <a:ext cx="4226775" cy="2796950"/>
          </a:xfrm>
          <a:prstGeom prst="rect">
            <a:avLst/>
          </a:prstGeom>
          <a:noFill/>
          <a:ln w="28575" cap="flat" cmpd="sng">
            <a:solidFill>
              <a:schemeClr val="dk2"/>
            </a:solidFill>
            <a:prstDash val="solid"/>
            <a:round/>
            <a:headEnd type="none" w="sm" len="sm"/>
            <a:tailEnd type="none" w="sm" len="sm"/>
          </a:ln>
        </p:spPr>
      </p:pic>
      <p:pic>
        <p:nvPicPr>
          <p:cNvPr id="349" name="Google Shape;349;p41"/>
          <p:cNvPicPr preferRelativeResize="0"/>
          <p:nvPr/>
        </p:nvPicPr>
        <p:blipFill>
          <a:blip r:embed="rId6">
            <a:alphaModFix/>
          </a:blip>
          <a:stretch>
            <a:fillRect/>
          </a:stretch>
        </p:blipFill>
        <p:spPr>
          <a:xfrm>
            <a:off x="6452000" y="4575050"/>
            <a:ext cx="4718925" cy="19710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2"/>
          <p:cNvSpPr txBox="1">
            <a:spLocks noGrp="1"/>
          </p:cNvSpPr>
          <p:nvPr>
            <p:ph type="title"/>
          </p:nvPr>
        </p:nvSpPr>
        <p:spPr>
          <a:xfrm>
            <a:off x="-1241400" y="253950"/>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365CC"/>
              </a:buClr>
              <a:buSzPts val="5400"/>
              <a:buFont typeface="Calibri"/>
              <a:buNone/>
            </a:pPr>
            <a:r>
              <a:rPr lang="en-US" sz="5400" b="1" dirty="0">
                <a:solidFill>
                  <a:srgbClr val="3365CC"/>
                </a:solidFill>
              </a:rPr>
              <a:t>The COVID Check-in</a:t>
            </a:r>
            <a:endParaRPr sz="5400" b="1" dirty="0">
              <a:solidFill>
                <a:srgbClr val="3365CC"/>
              </a:solidFill>
            </a:endParaRPr>
          </a:p>
          <a:p>
            <a:pPr marL="0" lvl="0" indent="0" algn="ctr" rtl="0">
              <a:lnSpc>
                <a:spcPct val="90000"/>
              </a:lnSpc>
              <a:spcBef>
                <a:spcPts val="0"/>
              </a:spcBef>
              <a:spcAft>
                <a:spcPts val="0"/>
              </a:spcAft>
              <a:buClr>
                <a:srgbClr val="3365CC"/>
              </a:buClr>
              <a:buSzPts val="5400"/>
              <a:buFont typeface="Calibri"/>
              <a:buNone/>
            </a:pPr>
            <a:r>
              <a:rPr lang="en-US" sz="1600" b="1" dirty="0"/>
              <a:t>Lisa </a:t>
            </a:r>
            <a:r>
              <a:rPr lang="en-US" sz="1600" b="1" dirty="0" err="1"/>
              <a:t>Szostek</a:t>
            </a:r>
            <a:endParaRPr sz="5400" b="1" dirty="0">
              <a:solidFill>
                <a:srgbClr val="3365CC"/>
              </a:solidFill>
            </a:endParaRPr>
          </a:p>
        </p:txBody>
      </p:sp>
      <p:sp>
        <p:nvSpPr>
          <p:cNvPr id="356" name="Google Shape;356;p42"/>
          <p:cNvSpPr txBox="1">
            <a:spLocks noGrp="1"/>
          </p:cNvSpPr>
          <p:nvPr>
            <p:ph type="body" idx="1"/>
          </p:nvPr>
        </p:nvSpPr>
        <p:spPr>
          <a:xfrm>
            <a:off x="838200" y="1579650"/>
            <a:ext cx="10515600" cy="43512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US" sz="2100" b="1">
                <a:solidFill>
                  <a:srgbClr val="3366CC"/>
                </a:solidFill>
              </a:rPr>
              <a:t>Purpose</a:t>
            </a:r>
            <a:endParaRPr sz="2100" b="1">
              <a:solidFill>
                <a:srgbClr val="3366CC"/>
              </a:solidFill>
            </a:endParaRPr>
          </a:p>
          <a:p>
            <a:pPr marL="457200" lvl="0" indent="-361950" algn="l" rtl="0">
              <a:spcBef>
                <a:spcPts val="1000"/>
              </a:spcBef>
              <a:spcAft>
                <a:spcPts val="0"/>
              </a:spcAft>
              <a:buSzPts val="2100"/>
              <a:buChar char="•"/>
            </a:pPr>
            <a:r>
              <a:rPr lang="en-US" sz="2100"/>
              <a:t>The “COVID check-in” was added as part of the Cleft </a:t>
            </a:r>
            <a:br>
              <a:rPr lang="en-US" sz="2100"/>
            </a:br>
            <a:r>
              <a:rPr lang="en-US" sz="2100"/>
              <a:t>Palate and Craniofacial Clinic Pre-Clinic Questionnaire </a:t>
            </a:r>
            <a:br>
              <a:rPr lang="en-US" sz="2100"/>
            </a:br>
            <a:r>
              <a:rPr lang="en-US" sz="2100"/>
              <a:t>to ask questions pertaining to the impact that </a:t>
            </a:r>
            <a:br>
              <a:rPr lang="en-US" sz="2100"/>
            </a:br>
            <a:r>
              <a:rPr lang="en-US" sz="2100"/>
              <a:t>COVID-19 has had on families.</a:t>
            </a:r>
            <a:endParaRPr sz="2100"/>
          </a:p>
          <a:p>
            <a:pPr marL="0" lvl="0" indent="0" algn="l" rtl="0">
              <a:spcBef>
                <a:spcPts val="1000"/>
              </a:spcBef>
              <a:spcAft>
                <a:spcPts val="0"/>
              </a:spcAft>
              <a:buNone/>
            </a:pPr>
            <a:r>
              <a:rPr lang="en-US" sz="2100" b="1">
                <a:solidFill>
                  <a:srgbClr val="3366CC"/>
                </a:solidFill>
              </a:rPr>
              <a:t>Objectives</a:t>
            </a:r>
            <a:endParaRPr sz="2100" b="1">
              <a:solidFill>
                <a:srgbClr val="3366CC"/>
              </a:solidFill>
            </a:endParaRPr>
          </a:p>
          <a:p>
            <a:pPr marL="457200" lvl="0" indent="-361950" algn="l" rtl="0">
              <a:spcBef>
                <a:spcPts val="1000"/>
              </a:spcBef>
              <a:spcAft>
                <a:spcPts val="0"/>
              </a:spcAft>
              <a:buSzPts val="2100"/>
              <a:buChar char="•"/>
            </a:pPr>
            <a:r>
              <a:rPr lang="en-US" sz="2100"/>
              <a:t>To evaluate responses to COVID check-in questions to</a:t>
            </a:r>
            <a:br>
              <a:rPr lang="en-US" sz="2100"/>
            </a:br>
            <a:r>
              <a:rPr lang="en-US" sz="2100"/>
              <a:t>assess how we can improve care for families. This</a:t>
            </a:r>
            <a:br>
              <a:rPr lang="en-US" sz="2100"/>
            </a:br>
            <a:r>
              <a:rPr lang="en-US" sz="2100"/>
              <a:t>includes looking at health disparities, barriers to care</a:t>
            </a:r>
            <a:br>
              <a:rPr lang="en-US" sz="2100"/>
            </a:br>
            <a:r>
              <a:rPr lang="en-US" sz="2100"/>
              <a:t>and other social determinants of health.</a:t>
            </a:r>
            <a:endParaRPr sz="2100"/>
          </a:p>
        </p:txBody>
      </p:sp>
      <p:grpSp>
        <p:nvGrpSpPr>
          <p:cNvPr id="357" name="Google Shape;357;p42"/>
          <p:cNvGrpSpPr/>
          <p:nvPr/>
        </p:nvGrpSpPr>
        <p:grpSpPr>
          <a:xfrm>
            <a:off x="7929977" y="-101"/>
            <a:ext cx="3918340" cy="6858197"/>
            <a:chOff x="7533425" y="1579651"/>
            <a:chExt cx="4263700" cy="7328699"/>
          </a:xfrm>
        </p:grpSpPr>
        <p:pic>
          <p:nvPicPr>
            <p:cNvPr id="358" name="Google Shape;358;p42"/>
            <p:cNvPicPr preferRelativeResize="0"/>
            <p:nvPr/>
          </p:nvPicPr>
          <p:blipFill>
            <a:blip r:embed="rId3">
              <a:alphaModFix/>
            </a:blip>
            <a:stretch>
              <a:fillRect/>
            </a:stretch>
          </p:blipFill>
          <p:spPr>
            <a:xfrm>
              <a:off x="7533425" y="1579651"/>
              <a:ext cx="4263700" cy="3123600"/>
            </a:xfrm>
            <a:prstGeom prst="rect">
              <a:avLst/>
            </a:prstGeom>
            <a:noFill/>
            <a:ln>
              <a:noFill/>
            </a:ln>
          </p:spPr>
        </p:pic>
        <p:pic>
          <p:nvPicPr>
            <p:cNvPr id="359" name="Google Shape;359;p42"/>
            <p:cNvPicPr preferRelativeResize="0"/>
            <p:nvPr/>
          </p:nvPicPr>
          <p:blipFill>
            <a:blip r:embed="rId4">
              <a:alphaModFix/>
            </a:blip>
            <a:stretch>
              <a:fillRect/>
            </a:stretch>
          </p:blipFill>
          <p:spPr>
            <a:xfrm>
              <a:off x="7533426" y="3188391"/>
              <a:ext cx="4263699" cy="5719959"/>
            </a:xfrm>
            <a:prstGeom prst="rect">
              <a:avLst/>
            </a:prstGeom>
            <a:noFill/>
            <a:ln>
              <a:noFill/>
            </a:ln>
          </p:spPr>
        </p:pic>
      </p:grpSp>
      <p:sp>
        <p:nvSpPr>
          <p:cNvPr id="2" name="Rectangle 1">
            <a:extLst>
              <a:ext uri="{FF2B5EF4-FFF2-40B4-BE49-F238E27FC236}">
                <a16:creationId xmlns:a16="http://schemas.microsoft.com/office/drawing/2014/main" id="{8D029D2C-44DE-594D-BAB1-A83F5B04F767}"/>
              </a:ext>
            </a:extLst>
          </p:cNvPr>
          <p:cNvSpPr/>
          <p:nvPr/>
        </p:nvSpPr>
        <p:spPr>
          <a:xfrm>
            <a:off x="1517151" y="6107856"/>
            <a:ext cx="6096000" cy="573234"/>
          </a:xfrm>
          <a:prstGeom prst="rect">
            <a:avLst/>
          </a:prstGeom>
        </p:spPr>
        <p:txBody>
          <a:bodyPr>
            <a:spAutoFit/>
          </a:bodyPr>
          <a:lstStyle/>
          <a:p>
            <a:pPr lvl="0">
              <a:lnSpc>
                <a:spcPct val="115000"/>
              </a:lnSpc>
            </a:pPr>
            <a:r>
              <a:rPr lang="en-US" u="sng" dirty="0">
                <a:solidFill>
                  <a:schemeClr val="hlink"/>
                </a:solidFill>
                <a:highlight>
                  <a:srgbClr val="FFFFFF"/>
                </a:highlight>
                <a:latin typeface="Calibri"/>
                <a:ea typeface="Calibri"/>
                <a:cs typeface="Calibri"/>
                <a:sym typeface="Calibri"/>
                <a:hlinkClick r:id="rId5"/>
              </a:rPr>
              <a:t>https://www.cps.ca/en/documents/position/what-paediatricians-can-do-to-support-children-and-youth-during-the-covid-19</a:t>
            </a:r>
            <a:endParaRPr lang="en-US" dirty="0">
              <a:latin typeface="Calibri"/>
              <a:ea typeface="Calibri"/>
              <a:cs typeface="Calibri"/>
              <a:sym typeface="Calibri"/>
            </a:endParaRPr>
          </a:p>
        </p:txBody>
      </p:sp>
      <p:pic>
        <p:nvPicPr>
          <p:cNvPr id="8" name="Google Shape;113;p15">
            <a:extLst>
              <a:ext uri="{FF2B5EF4-FFF2-40B4-BE49-F238E27FC236}">
                <a16:creationId xmlns:a16="http://schemas.microsoft.com/office/drawing/2014/main" id="{772B1619-6E50-FC42-A670-157EE61E8A67}"/>
              </a:ext>
            </a:extLst>
          </p:cNvPr>
          <p:cNvPicPr preferRelativeResize="0"/>
          <p:nvPr/>
        </p:nvPicPr>
        <p:blipFill>
          <a:blip r:embed="rId6">
            <a:alphaModFix/>
          </a:blip>
          <a:stretch>
            <a:fillRect/>
          </a:stretch>
        </p:blipFill>
        <p:spPr>
          <a:xfrm>
            <a:off x="214312" y="5488731"/>
            <a:ext cx="1247775" cy="1238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5"/>
          <p:cNvSpPr txBox="1">
            <a:spLocks noGrp="1"/>
          </p:cNvSpPr>
          <p:nvPr>
            <p:ph type="body" idx="1"/>
          </p:nvPr>
        </p:nvSpPr>
        <p:spPr>
          <a:xfrm>
            <a:off x="838200" y="15208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sz="2400" b="1" dirty="0">
                <a:solidFill>
                  <a:srgbClr val="3366CC"/>
                </a:solidFill>
              </a:rPr>
              <a:t>Goals and Objectives</a:t>
            </a:r>
            <a:endParaRPr sz="2400" b="1" dirty="0">
              <a:solidFill>
                <a:srgbClr val="3366CC"/>
              </a:solidFill>
            </a:endParaRPr>
          </a:p>
          <a:p>
            <a:pPr marL="228600" lvl="0" indent="-254000" algn="l" rtl="0">
              <a:spcBef>
                <a:spcPts val="1000"/>
              </a:spcBef>
              <a:spcAft>
                <a:spcPts val="0"/>
              </a:spcAft>
              <a:buSzPts val="2200"/>
              <a:buChar char="•"/>
            </a:pPr>
            <a:r>
              <a:rPr lang="en-US" sz="2200" dirty="0"/>
              <a:t>Examine how the </a:t>
            </a:r>
            <a:r>
              <a:rPr lang="en-US" sz="2200" dirty="0" err="1"/>
              <a:t>SDoH</a:t>
            </a:r>
            <a:r>
              <a:rPr lang="en-US" sz="2200" dirty="0"/>
              <a:t> BEARS project was designed to improve experience of care for the children, youth and families. </a:t>
            </a:r>
            <a:endParaRPr sz="2200" dirty="0"/>
          </a:p>
          <a:p>
            <a:pPr marL="228600" lvl="0" indent="-254000" algn="l" rtl="0">
              <a:spcBef>
                <a:spcPts val="0"/>
              </a:spcBef>
              <a:spcAft>
                <a:spcPts val="0"/>
              </a:spcAft>
              <a:buSzPts val="2200"/>
              <a:buChar char="•"/>
            </a:pPr>
            <a:r>
              <a:rPr lang="en-US" sz="2200" dirty="0"/>
              <a:t>Recognize the importance and feasibility of using a </a:t>
            </a:r>
            <a:r>
              <a:rPr lang="en-US" sz="2200" dirty="0" err="1"/>
              <a:t>SDoH</a:t>
            </a:r>
            <a:r>
              <a:rPr lang="en-US" sz="2200" dirty="0"/>
              <a:t> screening tool, such as the BEARS questionnaire, in clinical practice. </a:t>
            </a:r>
            <a:endParaRPr sz="2200" dirty="0"/>
          </a:p>
          <a:p>
            <a:pPr marL="228600" lvl="0" indent="-254000" algn="l" rtl="0">
              <a:spcBef>
                <a:spcPts val="0"/>
              </a:spcBef>
              <a:spcAft>
                <a:spcPts val="0"/>
              </a:spcAft>
              <a:buSzPts val="2200"/>
              <a:buChar char="•"/>
            </a:pPr>
            <a:r>
              <a:rPr lang="en-US" sz="2200" dirty="0"/>
              <a:t>Evaluate the importance of implementing ACEs and </a:t>
            </a:r>
            <a:r>
              <a:rPr lang="en-US" sz="2200" dirty="0" err="1"/>
              <a:t>SDoH</a:t>
            </a:r>
            <a:r>
              <a:rPr lang="en-US" sz="2200" dirty="0"/>
              <a:t> screening and supports into practice and determine how to do it through available resources.</a:t>
            </a:r>
            <a:endParaRPr sz="2200" dirty="0"/>
          </a:p>
          <a:p>
            <a:pPr marL="228600" lvl="0" indent="-254000" algn="l" rtl="0">
              <a:spcBef>
                <a:spcPts val="0"/>
              </a:spcBef>
              <a:spcAft>
                <a:spcPts val="0"/>
              </a:spcAft>
              <a:buSzPts val="2200"/>
              <a:buChar char="•"/>
            </a:pPr>
            <a:r>
              <a:rPr lang="en-US" sz="2200" dirty="0"/>
              <a:t>Determine ways to influence health authorities and Ministries to integrate supports for social determinants of health into team-based care.</a:t>
            </a:r>
            <a:endParaRPr sz="2200" dirty="0"/>
          </a:p>
        </p:txBody>
      </p:sp>
      <p:sp>
        <p:nvSpPr>
          <p:cNvPr id="110" name="Google Shape;110;p1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365CC"/>
              </a:buClr>
              <a:buSzPts val="5400"/>
              <a:buFont typeface="Calibri"/>
              <a:buNone/>
            </a:pPr>
            <a:r>
              <a:rPr lang="en-US" sz="5400" b="1">
                <a:solidFill>
                  <a:srgbClr val="3365CC"/>
                </a:solidFill>
              </a:rPr>
              <a:t>Objectives</a:t>
            </a:r>
            <a:endParaRPr sz="5400" b="1">
              <a:solidFill>
                <a:srgbClr val="3365CC"/>
              </a:solidFill>
            </a:endParaRPr>
          </a:p>
        </p:txBody>
      </p:sp>
      <p:pic>
        <p:nvPicPr>
          <p:cNvPr id="111" name="Google Shape;111;p15"/>
          <p:cNvPicPr preferRelativeResize="0"/>
          <p:nvPr/>
        </p:nvPicPr>
        <p:blipFill>
          <a:blip r:embed="rId3">
            <a:alphaModFix/>
          </a:blip>
          <a:stretch>
            <a:fillRect/>
          </a:stretch>
        </p:blipFill>
        <p:spPr>
          <a:xfrm>
            <a:off x="535438" y="5358238"/>
            <a:ext cx="1190625" cy="1171575"/>
          </a:xfrm>
          <a:prstGeom prst="rect">
            <a:avLst/>
          </a:prstGeom>
          <a:noFill/>
          <a:ln>
            <a:noFill/>
          </a:ln>
        </p:spPr>
      </p:pic>
      <p:sp>
        <p:nvSpPr>
          <p:cNvPr id="112" name="Google Shape;112;p15"/>
          <p:cNvSpPr txBox="1"/>
          <p:nvPr/>
        </p:nvSpPr>
        <p:spPr>
          <a:xfrm>
            <a:off x="1814975" y="5423100"/>
            <a:ext cx="3344700" cy="6222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200" dirty="0">
                <a:solidFill>
                  <a:srgbClr val="212121"/>
                </a:solidFill>
                <a:highlight>
                  <a:srgbClr val="FFFFFF"/>
                </a:highlight>
                <a:latin typeface="Calibri"/>
                <a:ea typeface="Calibri"/>
                <a:cs typeface="Calibri"/>
                <a:sym typeface="Calibri"/>
              </a:rPr>
              <a:t>OPSEI Surgery and Society site</a:t>
            </a:r>
            <a:endParaRPr sz="1200" dirty="0">
              <a:solidFill>
                <a:srgbClr val="212121"/>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US" sz="1200" u="sng" dirty="0">
                <a:solidFill>
                  <a:schemeClr val="hlink"/>
                </a:solidFill>
                <a:highlight>
                  <a:srgbClr val="FFFFFF"/>
                </a:highlight>
                <a:latin typeface="Calibri"/>
                <a:ea typeface="Calibri"/>
                <a:cs typeface="Calibri"/>
                <a:sym typeface="Calibri"/>
                <a:hlinkClick r:id="rId4"/>
              </a:rPr>
              <a:t>https://www.bcchr.ca/opsei/surgery-and-society</a:t>
            </a:r>
            <a:endParaRPr dirty="0">
              <a:latin typeface="Calibri"/>
              <a:ea typeface="Calibri"/>
              <a:cs typeface="Calibri"/>
              <a:sym typeface="Calibri"/>
            </a:endParaRPr>
          </a:p>
        </p:txBody>
      </p:sp>
      <p:pic>
        <p:nvPicPr>
          <p:cNvPr id="113" name="Google Shape;113;p15"/>
          <p:cNvPicPr preferRelativeResize="0"/>
          <p:nvPr/>
        </p:nvPicPr>
        <p:blipFill>
          <a:blip r:embed="rId5">
            <a:alphaModFix/>
          </a:blip>
          <a:stretch>
            <a:fillRect/>
          </a:stretch>
        </p:blipFill>
        <p:spPr>
          <a:xfrm>
            <a:off x="10359588" y="5291575"/>
            <a:ext cx="1247775" cy="1238250"/>
          </a:xfrm>
          <a:prstGeom prst="rect">
            <a:avLst/>
          </a:prstGeom>
          <a:noFill/>
          <a:ln>
            <a:noFill/>
          </a:ln>
        </p:spPr>
      </p:pic>
      <p:pic>
        <p:nvPicPr>
          <p:cNvPr id="114" name="Google Shape;114;p15"/>
          <p:cNvPicPr preferRelativeResize="0"/>
          <p:nvPr/>
        </p:nvPicPr>
        <p:blipFill>
          <a:blip r:embed="rId6">
            <a:alphaModFix/>
          </a:blip>
          <a:stretch>
            <a:fillRect/>
          </a:stretch>
        </p:blipFill>
        <p:spPr>
          <a:xfrm>
            <a:off x="8654423" y="5291575"/>
            <a:ext cx="1461498" cy="885250"/>
          </a:xfrm>
          <a:prstGeom prst="rect">
            <a:avLst/>
          </a:prstGeom>
          <a:noFill/>
          <a:ln>
            <a:noFill/>
          </a:ln>
        </p:spPr>
      </p:pic>
      <p:sp>
        <p:nvSpPr>
          <p:cNvPr id="115" name="Google Shape;115;p15"/>
          <p:cNvSpPr txBox="1"/>
          <p:nvPr/>
        </p:nvSpPr>
        <p:spPr>
          <a:xfrm>
            <a:off x="6052650" y="6235425"/>
            <a:ext cx="4329900" cy="557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200" u="sng" dirty="0">
                <a:solidFill>
                  <a:schemeClr val="hlink"/>
                </a:solidFill>
                <a:highlight>
                  <a:srgbClr val="FFFFFF"/>
                </a:highlight>
                <a:latin typeface="Calibri"/>
                <a:ea typeface="Calibri"/>
                <a:cs typeface="Calibri"/>
                <a:sym typeface="Calibri"/>
                <a:hlinkClick r:id="rId7"/>
              </a:rPr>
              <a:t>https://www.cps.ca/en/documents/position/what-paediatricians-can-do-to-support-children-and-youth-during-the-covid-19</a:t>
            </a:r>
            <a:endParaRPr dirty="0">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43"/>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365CC"/>
              </a:buClr>
              <a:buSzPts val="5400"/>
              <a:buFont typeface="Calibri"/>
              <a:buNone/>
            </a:pPr>
            <a:r>
              <a:rPr lang="en-US" sz="5400" b="1">
                <a:solidFill>
                  <a:srgbClr val="3365CC"/>
                </a:solidFill>
              </a:rPr>
              <a:t>Food Sovereignty Study</a:t>
            </a:r>
            <a:endParaRPr sz="5400" b="1">
              <a:solidFill>
                <a:srgbClr val="3365CC"/>
              </a:solidFill>
            </a:endParaRPr>
          </a:p>
          <a:p>
            <a:pPr marL="0" lvl="0" indent="0" algn="ctr" rtl="0">
              <a:lnSpc>
                <a:spcPct val="90000"/>
              </a:lnSpc>
              <a:spcBef>
                <a:spcPts val="0"/>
              </a:spcBef>
              <a:spcAft>
                <a:spcPts val="0"/>
              </a:spcAft>
              <a:buClr>
                <a:srgbClr val="3365CC"/>
              </a:buClr>
              <a:buSzPts val="5400"/>
              <a:buFont typeface="Calibri"/>
              <a:buNone/>
            </a:pPr>
            <a:r>
              <a:rPr lang="en-US" sz="1600" b="1"/>
              <a:t>Melody Tsai</a:t>
            </a:r>
            <a:endParaRPr sz="5400" b="1">
              <a:solidFill>
                <a:srgbClr val="3365CC"/>
              </a:solidFill>
            </a:endParaRPr>
          </a:p>
        </p:txBody>
      </p:sp>
      <p:sp>
        <p:nvSpPr>
          <p:cNvPr id="366" name="Google Shape;366;p43"/>
          <p:cNvSpPr txBox="1">
            <a:spLocks noGrp="1"/>
          </p:cNvSpPr>
          <p:nvPr>
            <p:ph type="body" idx="1"/>
          </p:nvPr>
        </p:nvSpPr>
        <p:spPr>
          <a:xfrm>
            <a:off x="838208" y="1253400"/>
            <a:ext cx="10515600" cy="43512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US" sz="2100" b="1">
                <a:solidFill>
                  <a:schemeClr val="accent1"/>
                </a:solidFill>
              </a:rPr>
              <a:t>Accessing Food Sovereignty Among Women &amp; Children in the Downtown Eastside (DTES) During COVID-19</a:t>
            </a:r>
            <a:endParaRPr sz="2100" b="1">
              <a:solidFill>
                <a:srgbClr val="3366CC"/>
              </a:solidFill>
            </a:endParaRPr>
          </a:p>
          <a:p>
            <a:pPr marL="457200" lvl="0" indent="-361950" algn="l" rtl="0">
              <a:spcBef>
                <a:spcPts val="1000"/>
              </a:spcBef>
              <a:spcAft>
                <a:spcPts val="0"/>
              </a:spcAft>
              <a:buSzPts val="2100"/>
              <a:buChar char="•"/>
            </a:pPr>
            <a:r>
              <a:rPr lang="en-US" sz="2100"/>
              <a:t>YWCA Crabtree Corner Community Centre &amp; RayCam Co-operative Community Centre provide services to support women and families in the DTES</a:t>
            </a:r>
            <a:endParaRPr sz="2100"/>
          </a:p>
          <a:p>
            <a:pPr marL="914400" lvl="1" indent="-361950" algn="l" rtl="0">
              <a:spcBef>
                <a:spcPts val="0"/>
              </a:spcBef>
              <a:spcAft>
                <a:spcPts val="0"/>
              </a:spcAft>
              <a:buSzPts val="2100"/>
              <a:buChar char="•"/>
            </a:pPr>
            <a:r>
              <a:rPr lang="en-US" sz="1800"/>
              <a:t>Families continue to experience food insecurity and lack of food sovereignty</a:t>
            </a:r>
            <a:endParaRPr sz="1800"/>
          </a:p>
          <a:p>
            <a:pPr marL="914400" lvl="1" indent="-361950" algn="l" rtl="0">
              <a:spcBef>
                <a:spcPts val="0"/>
              </a:spcBef>
              <a:spcAft>
                <a:spcPts val="0"/>
              </a:spcAft>
              <a:buSzPts val="2100"/>
              <a:buChar char="•"/>
            </a:pPr>
            <a:r>
              <a:rPr lang="en-US" sz="1800"/>
              <a:t>Further research is required to better understand food insecurity among vulnerable families</a:t>
            </a:r>
            <a:endParaRPr sz="2100"/>
          </a:p>
          <a:p>
            <a:pPr marL="0" lvl="0" indent="0" algn="l" rtl="0">
              <a:spcBef>
                <a:spcPts val="1000"/>
              </a:spcBef>
              <a:spcAft>
                <a:spcPts val="0"/>
              </a:spcAft>
              <a:buNone/>
            </a:pPr>
            <a:r>
              <a:rPr lang="en-US" sz="2100" b="1">
                <a:solidFill>
                  <a:srgbClr val="3366CC"/>
                </a:solidFill>
              </a:rPr>
              <a:t>Objectives</a:t>
            </a:r>
            <a:endParaRPr sz="2100" b="1">
              <a:solidFill>
                <a:srgbClr val="3366CC"/>
              </a:solidFill>
            </a:endParaRPr>
          </a:p>
          <a:p>
            <a:pPr marL="457200" lvl="0" indent="-361950" algn="l" rtl="0">
              <a:spcBef>
                <a:spcPts val="1000"/>
              </a:spcBef>
              <a:spcAft>
                <a:spcPts val="0"/>
              </a:spcAft>
              <a:buSzPts val="2100"/>
              <a:buChar char="•"/>
            </a:pPr>
            <a:r>
              <a:rPr lang="en-US" sz="2100"/>
              <a:t>To evaluate responses to COVID check-in questions to</a:t>
            </a:r>
            <a:br>
              <a:rPr lang="en-US" sz="2100"/>
            </a:br>
            <a:r>
              <a:rPr lang="en-US" sz="2100"/>
              <a:t>assess how we can improve care for families. This may</a:t>
            </a:r>
            <a:br>
              <a:rPr lang="en-US" sz="2100"/>
            </a:br>
            <a:r>
              <a:rPr lang="en-US" sz="2100"/>
              <a:t>include looking at health disparities between socio-economic classes, racial groups, or other social determinants of health.</a:t>
            </a:r>
            <a:endParaRPr sz="2100"/>
          </a:p>
        </p:txBody>
      </p:sp>
      <p:pic>
        <p:nvPicPr>
          <p:cNvPr id="367" name="Google Shape;367;p43"/>
          <p:cNvPicPr preferRelativeResize="0"/>
          <p:nvPr/>
        </p:nvPicPr>
        <p:blipFill>
          <a:blip r:embed="rId3">
            <a:alphaModFix/>
          </a:blip>
          <a:stretch>
            <a:fillRect/>
          </a:stretch>
        </p:blipFill>
        <p:spPr>
          <a:xfrm>
            <a:off x="6208574" y="5930850"/>
            <a:ext cx="2057468" cy="774750"/>
          </a:xfrm>
          <a:prstGeom prst="rect">
            <a:avLst/>
          </a:prstGeom>
          <a:noFill/>
          <a:ln>
            <a:noFill/>
          </a:ln>
        </p:spPr>
      </p:pic>
      <p:pic>
        <p:nvPicPr>
          <p:cNvPr id="368" name="Google Shape;368;p43"/>
          <p:cNvPicPr preferRelativeResize="0"/>
          <p:nvPr/>
        </p:nvPicPr>
        <p:blipFill>
          <a:blip r:embed="rId4">
            <a:alphaModFix/>
          </a:blip>
          <a:stretch>
            <a:fillRect/>
          </a:stretch>
        </p:blipFill>
        <p:spPr>
          <a:xfrm>
            <a:off x="8440010" y="5930850"/>
            <a:ext cx="3607489" cy="7747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1E3B2D-2256-F849-8BD6-061181E52FCA}"/>
              </a:ext>
            </a:extLst>
          </p:cNvPr>
          <p:cNvSpPr/>
          <p:nvPr/>
        </p:nvSpPr>
        <p:spPr>
          <a:xfrm>
            <a:off x="9154160" y="622836"/>
            <a:ext cx="2661920" cy="6247864"/>
          </a:xfrm>
          <a:prstGeom prst="rect">
            <a:avLst/>
          </a:prstGeom>
        </p:spPr>
        <p:txBody>
          <a:bodyPr wrap="square">
            <a:spAutoFit/>
          </a:bodyPr>
          <a:lstStyle/>
          <a:p>
            <a:r>
              <a:rPr lang="en-CA" sz="1600" dirty="0">
                <a:solidFill>
                  <a:srgbClr val="C00000"/>
                </a:solidFill>
                <a:latin typeface="Noto Sans" panose="020B0502040504020204" pitchFamily="34" charset="0"/>
              </a:rPr>
              <a:t>Younger people, females, and individuals who were divorced, widowed or separated had significantly higher odds of self-reporting either adverse mental health outcome (Table 2). Individuals who reported experiencing a major, moderate or uncertain (“too soon to tell”) financial impact because of COVID-19 had at least two times higher odds of self-reporting moderate or severe anxiety symptoms compared with those who reported no financial impact. There was no effect modification of sex or age.</a:t>
            </a:r>
          </a:p>
          <a:p>
            <a:endParaRPr lang="en-CA" sz="1600" b="0" i="0" dirty="0">
              <a:solidFill>
                <a:srgbClr val="FF0000"/>
              </a:solidFill>
              <a:effectLst/>
              <a:latin typeface="Noto Sans" panose="020B0502040504020204" pitchFamily="34" charset="0"/>
            </a:endParaRPr>
          </a:p>
          <a:p>
            <a:r>
              <a:rPr lang="en-CA" sz="1600" dirty="0">
                <a:solidFill>
                  <a:srgbClr val="FF0000"/>
                </a:solidFill>
                <a:latin typeface="Noto Sans" panose="020B0502040504020204" pitchFamily="34" charset="0"/>
                <a:hlinkClick r:id="rId3"/>
              </a:rPr>
              <a:t>https://www150.statcan.gc.ca/n1/en/pub/82-003-x/2020012/article/00001-eng.htm</a:t>
            </a:r>
            <a:endParaRPr lang="en-CA" sz="1600" dirty="0">
              <a:solidFill>
                <a:srgbClr val="FF0000"/>
              </a:solidFill>
              <a:latin typeface="Noto Sans" panose="020B0502040504020204" pitchFamily="34" charset="0"/>
            </a:endParaRPr>
          </a:p>
          <a:p>
            <a:endParaRPr lang="en-CA" sz="1600" b="0" i="0" dirty="0">
              <a:solidFill>
                <a:srgbClr val="FF0000"/>
              </a:solidFill>
              <a:effectLst/>
              <a:latin typeface="Noto Sans" panose="020B0502040504020204" pitchFamily="34" charset="0"/>
            </a:endParaRPr>
          </a:p>
        </p:txBody>
      </p:sp>
      <p:pic>
        <p:nvPicPr>
          <p:cNvPr id="5" name="Picture 4">
            <a:extLst>
              <a:ext uri="{FF2B5EF4-FFF2-40B4-BE49-F238E27FC236}">
                <a16:creationId xmlns:a16="http://schemas.microsoft.com/office/drawing/2014/main" id="{332A165B-34C0-F14C-A625-241E1007B106}"/>
              </a:ext>
            </a:extLst>
          </p:cNvPr>
          <p:cNvPicPr>
            <a:picLocks noChangeAspect="1"/>
          </p:cNvPicPr>
          <p:nvPr/>
        </p:nvPicPr>
        <p:blipFill>
          <a:blip r:embed="rId4"/>
          <a:stretch>
            <a:fillRect/>
          </a:stretch>
        </p:blipFill>
        <p:spPr>
          <a:xfrm>
            <a:off x="0" y="0"/>
            <a:ext cx="8938399" cy="6858000"/>
          </a:xfrm>
          <a:prstGeom prst="rect">
            <a:avLst/>
          </a:prstGeom>
        </p:spPr>
      </p:pic>
      <p:sp>
        <p:nvSpPr>
          <p:cNvPr id="6" name="Rectangle 5">
            <a:extLst>
              <a:ext uri="{FF2B5EF4-FFF2-40B4-BE49-F238E27FC236}">
                <a16:creationId xmlns:a16="http://schemas.microsoft.com/office/drawing/2014/main" id="{A24574DE-9667-3F41-9B7D-072DDB6AEBB9}"/>
              </a:ext>
            </a:extLst>
          </p:cNvPr>
          <p:cNvSpPr/>
          <p:nvPr/>
        </p:nvSpPr>
        <p:spPr>
          <a:xfrm>
            <a:off x="3383280" y="71120"/>
            <a:ext cx="8168640" cy="369332"/>
          </a:xfrm>
          <a:prstGeom prst="rect">
            <a:avLst/>
          </a:prstGeom>
        </p:spPr>
        <p:txBody>
          <a:bodyPr wrap="square">
            <a:spAutoFit/>
          </a:bodyPr>
          <a:lstStyle/>
          <a:p>
            <a:r>
              <a:rPr lang="en-CA" b="1" dirty="0">
                <a:solidFill>
                  <a:srgbClr val="C00000"/>
                </a:solidFill>
                <a:latin typeface="Lato"/>
              </a:rPr>
              <a:t>2020 Food insecurity and mental health during the COVID 19 pandemic</a:t>
            </a:r>
            <a:endParaRPr lang="en-CA" b="1" i="0" dirty="0">
              <a:solidFill>
                <a:srgbClr val="C00000"/>
              </a:solidFill>
              <a:effectLst/>
              <a:latin typeface="Lato"/>
            </a:endParaRPr>
          </a:p>
        </p:txBody>
      </p:sp>
    </p:spTree>
    <p:extLst>
      <p:ext uri="{BB962C8B-B14F-4D97-AF65-F5344CB8AC3E}">
        <p14:creationId xmlns:p14="http://schemas.microsoft.com/office/powerpoint/2010/main" val="210482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4"/>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365CC"/>
              </a:buClr>
              <a:buSzPts val="5400"/>
              <a:buFont typeface="Calibri"/>
              <a:buNone/>
            </a:pPr>
            <a:r>
              <a:rPr lang="en-US" sz="5400" b="1">
                <a:solidFill>
                  <a:srgbClr val="3365CC"/>
                </a:solidFill>
              </a:rPr>
              <a:t>Child Rights Dialogue</a:t>
            </a:r>
            <a:endParaRPr sz="5400" b="1">
              <a:solidFill>
                <a:srgbClr val="3365CC"/>
              </a:solidFill>
            </a:endParaRPr>
          </a:p>
          <a:p>
            <a:pPr marL="0" lvl="0" indent="0" algn="ctr" rtl="0">
              <a:lnSpc>
                <a:spcPct val="90000"/>
              </a:lnSpc>
              <a:spcBef>
                <a:spcPts val="0"/>
              </a:spcBef>
              <a:spcAft>
                <a:spcPts val="0"/>
              </a:spcAft>
              <a:buClr>
                <a:srgbClr val="3365CC"/>
              </a:buClr>
              <a:buSzPts val="5400"/>
              <a:buFont typeface="Calibri"/>
              <a:buNone/>
            </a:pPr>
            <a:r>
              <a:rPr lang="en-US" sz="1600" b="1"/>
              <a:t>Amy Beevor-Potts</a:t>
            </a:r>
            <a:endParaRPr sz="5400" b="1">
              <a:solidFill>
                <a:srgbClr val="3365CC"/>
              </a:solidFill>
            </a:endParaRPr>
          </a:p>
        </p:txBody>
      </p:sp>
      <p:sp>
        <p:nvSpPr>
          <p:cNvPr id="375" name="Google Shape;375;p44"/>
          <p:cNvSpPr txBox="1">
            <a:spLocks noGrp="1"/>
          </p:cNvSpPr>
          <p:nvPr>
            <p:ph type="body" idx="1"/>
          </p:nvPr>
        </p:nvSpPr>
        <p:spPr>
          <a:xfrm>
            <a:off x="838200" y="1579650"/>
            <a:ext cx="10515600" cy="43512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None/>
            </a:pPr>
            <a:r>
              <a:rPr lang="en-US" sz="2100" b="1">
                <a:solidFill>
                  <a:srgbClr val="3366CC"/>
                </a:solidFill>
              </a:rPr>
              <a:t>Project</a:t>
            </a:r>
            <a:endParaRPr sz="2100" b="1">
              <a:solidFill>
                <a:srgbClr val="3366CC"/>
              </a:solidFill>
            </a:endParaRPr>
          </a:p>
          <a:p>
            <a:pPr marL="457200" lvl="0" indent="-355600" algn="l" rtl="0">
              <a:spcBef>
                <a:spcPts val="1000"/>
              </a:spcBef>
              <a:spcAft>
                <a:spcPts val="0"/>
              </a:spcAft>
              <a:buSzPts val="2000"/>
              <a:buChar char="•"/>
            </a:pPr>
            <a:r>
              <a:rPr lang="en-US" sz="2000"/>
              <a:t>A community driven project exploring the experiences of youth worker staff, families, and youth in the Downtown Eastside and associated inner city neighbourhoods (DTES-IC) regarding the UN Convention of the Rights of the Child (UNCRC) and the accessibility of youth and child rights in community.</a:t>
            </a:r>
            <a:endParaRPr sz="2100"/>
          </a:p>
          <a:p>
            <a:pPr marL="0" lvl="0" indent="0" algn="l" rtl="0">
              <a:spcBef>
                <a:spcPts val="1000"/>
              </a:spcBef>
              <a:spcAft>
                <a:spcPts val="0"/>
              </a:spcAft>
              <a:buNone/>
            </a:pPr>
            <a:r>
              <a:rPr lang="en-US" sz="2100" b="1">
                <a:solidFill>
                  <a:srgbClr val="3366CC"/>
                </a:solidFill>
              </a:rPr>
              <a:t>Objectives</a:t>
            </a:r>
            <a:endParaRPr sz="2100" b="1">
              <a:solidFill>
                <a:srgbClr val="3366CC"/>
              </a:solidFill>
            </a:endParaRPr>
          </a:p>
          <a:p>
            <a:pPr marL="457200" lvl="0" indent="-355600" algn="l" rtl="0">
              <a:spcBef>
                <a:spcPts val="1000"/>
              </a:spcBef>
              <a:spcAft>
                <a:spcPts val="0"/>
              </a:spcAft>
              <a:buSzPts val="2000"/>
              <a:buAutoNum type="arabicPeriod"/>
            </a:pPr>
            <a:r>
              <a:rPr lang="en-US" sz="2000"/>
              <a:t>To facilitate and empower meaningful participation and partnerships</a:t>
            </a:r>
            <a:endParaRPr sz="2000">
              <a:latin typeface="Arial"/>
              <a:ea typeface="Arial"/>
              <a:cs typeface="Arial"/>
              <a:sym typeface="Arial"/>
            </a:endParaRPr>
          </a:p>
          <a:p>
            <a:pPr marL="457200" lvl="0" indent="-355600" algn="l" rtl="0">
              <a:spcBef>
                <a:spcPts val="0"/>
              </a:spcBef>
              <a:spcAft>
                <a:spcPts val="0"/>
              </a:spcAft>
              <a:buSzPts val="2000"/>
              <a:buAutoNum type="arabicPeriod"/>
            </a:pPr>
            <a:r>
              <a:rPr lang="en-US" sz="2000"/>
              <a:t>To explore knowledge and experiences regarding UNCRC</a:t>
            </a:r>
            <a:endParaRPr sz="2000">
              <a:latin typeface="Arial"/>
              <a:ea typeface="Arial"/>
              <a:cs typeface="Arial"/>
              <a:sym typeface="Arial"/>
            </a:endParaRPr>
          </a:p>
          <a:p>
            <a:pPr marL="457200" lvl="0" indent="-355600" algn="l" rtl="0">
              <a:spcBef>
                <a:spcPts val="0"/>
              </a:spcBef>
              <a:spcAft>
                <a:spcPts val="0"/>
              </a:spcAft>
              <a:buSzPts val="2000"/>
              <a:buAutoNum type="arabicPeriod"/>
            </a:pPr>
            <a:r>
              <a:rPr lang="en-US" sz="2000"/>
              <a:t>To compare ‘child rights literacy’ among community staff, parents, and youth</a:t>
            </a:r>
            <a:endParaRPr sz="2000"/>
          </a:p>
          <a:p>
            <a:pPr marL="457200" lvl="0" indent="-355600" algn="l" rtl="0">
              <a:spcBef>
                <a:spcPts val="0"/>
              </a:spcBef>
              <a:spcAft>
                <a:spcPts val="0"/>
              </a:spcAft>
              <a:buSzPts val="2000"/>
              <a:buAutoNum type="arabicPeriod"/>
            </a:pPr>
            <a:r>
              <a:rPr lang="en-US" sz="2000"/>
              <a:t>To explore community priorities</a:t>
            </a:r>
            <a:endParaRPr sz="2100"/>
          </a:p>
        </p:txBody>
      </p:sp>
      <p:pic>
        <p:nvPicPr>
          <p:cNvPr id="376" name="Google Shape;376;p44"/>
          <p:cNvPicPr preferRelativeResize="0"/>
          <p:nvPr/>
        </p:nvPicPr>
        <p:blipFill>
          <a:blip r:embed="rId3">
            <a:alphaModFix/>
          </a:blip>
          <a:stretch>
            <a:fillRect/>
          </a:stretch>
        </p:blipFill>
        <p:spPr>
          <a:xfrm>
            <a:off x="8867775" y="6083250"/>
            <a:ext cx="3160245" cy="622350"/>
          </a:xfrm>
          <a:prstGeom prst="rect">
            <a:avLst/>
          </a:prstGeom>
          <a:noFill/>
          <a:ln>
            <a:noFill/>
          </a:ln>
        </p:spPr>
      </p:pic>
      <p:pic>
        <p:nvPicPr>
          <p:cNvPr id="377" name="Google Shape;377;p44"/>
          <p:cNvPicPr preferRelativeResize="0"/>
          <p:nvPr/>
        </p:nvPicPr>
        <p:blipFill>
          <a:blip r:embed="rId4">
            <a:alphaModFix/>
          </a:blip>
          <a:stretch>
            <a:fillRect/>
          </a:stretch>
        </p:blipFill>
        <p:spPr>
          <a:xfrm>
            <a:off x="9819400" y="3177575"/>
            <a:ext cx="2000250" cy="275327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0"/>
          <p:cNvSpPr txBox="1">
            <a:spLocks noGrp="1"/>
          </p:cNvSpPr>
          <p:nvPr>
            <p:ph type="body" idx="1"/>
          </p:nvPr>
        </p:nvSpPr>
        <p:spPr>
          <a:xfrm>
            <a:off x="775562" y="1177638"/>
            <a:ext cx="11247561" cy="4846500"/>
          </a:xfrm>
          <a:prstGeom prst="rect">
            <a:avLst/>
          </a:prstGeom>
        </p:spPr>
        <p:txBody>
          <a:bodyPr spcFirstLastPara="1" wrap="square" lIns="91425" tIns="45700" rIns="91425" bIns="45700" anchor="t" anchorCtr="0">
            <a:noAutofit/>
          </a:bodyPr>
          <a:lstStyle/>
          <a:p>
            <a:pPr marL="457200" lvl="0" indent="-342900" algn="l" rtl="0">
              <a:spcBef>
                <a:spcPts val="1000"/>
              </a:spcBef>
              <a:spcAft>
                <a:spcPts val="0"/>
              </a:spcAft>
              <a:buSzPts val="1800"/>
              <a:buChar char="●"/>
            </a:pPr>
            <a:r>
              <a:rPr lang="en-US" dirty="0"/>
              <a:t>As others have shown, the proportion experiencing ACEs show a steep income gradient (</a:t>
            </a:r>
            <a:r>
              <a:rPr lang="en-US" dirty="0" err="1"/>
              <a:t>Halfton</a:t>
            </a:r>
            <a:r>
              <a:rPr lang="en-US" dirty="0"/>
              <a:t> et al., 2017)</a:t>
            </a:r>
            <a:endParaRPr dirty="0"/>
          </a:p>
          <a:p>
            <a:pPr marL="457200" lvl="0" indent="-342900" algn="l" rtl="0">
              <a:spcBef>
                <a:spcPts val="0"/>
              </a:spcBef>
              <a:spcAft>
                <a:spcPts val="0"/>
              </a:spcAft>
              <a:buSzPts val="1800"/>
              <a:buChar char="●"/>
            </a:pPr>
            <a:r>
              <a:rPr lang="en-US" dirty="0"/>
              <a:t>Income may mask or buffer ACEs, but may not always be protective.</a:t>
            </a:r>
            <a:endParaRPr dirty="0"/>
          </a:p>
          <a:p>
            <a:pPr marL="457200" lvl="0" indent="-342900" algn="l" rtl="0">
              <a:spcBef>
                <a:spcPts val="0"/>
              </a:spcBef>
              <a:spcAft>
                <a:spcPts val="0"/>
              </a:spcAft>
              <a:buSzPts val="1800"/>
              <a:buChar char="●"/>
            </a:pPr>
            <a:r>
              <a:rPr lang="en-US" dirty="0"/>
              <a:t>Ophthalmology arm of study reinforced need to ask about food security, as money is a proxy of support.</a:t>
            </a:r>
            <a:endParaRPr dirty="0"/>
          </a:p>
          <a:p>
            <a:pPr marL="457200" lvl="0" indent="-342900" algn="l" rtl="0">
              <a:spcBef>
                <a:spcPts val="0"/>
              </a:spcBef>
              <a:spcAft>
                <a:spcPts val="0"/>
              </a:spcAft>
              <a:buSzPts val="1800"/>
              <a:buChar char="●"/>
            </a:pPr>
            <a:r>
              <a:rPr lang="en-US" dirty="0"/>
              <a:t>Families, children and youth appreciate dialogues about </a:t>
            </a:r>
            <a:r>
              <a:rPr lang="en-US" dirty="0" err="1"/>
              <a:t>SDoH</a:t>
            </a:r>
            <a:r>
              <a:rPr lang="en-US" dirty="0"/>
              <a:t>.</a:t>
            </a:r>
            <a:endParaRPr dirty="0"/>
          </a:p>
          <a:p>
            <a:pPr marL="457200" lvl="0" indent="-342900" algn="l" rtl="0">
              <a:spcBef>
                <a:spcPts val="0"/>
              </a:spcBef>
              <a:spcAft>
                <a:spcPts val="0"/>
              </a:spcAft>
              <a:buSzPts val="1800"/>
              <a:buChar char="●"/>
            </a:pPr>
            <a:r>
              <a:rPr lang="en-US" dirty="0"/>
              <a:t>Pick your favorite “</a:t>
            </a:r>
            <a:r>
              <a:rPr lang="en-US" dirty="0" err="1"/>
              <a:t>SDoH</a:t>
            </a:r>
            <a:r>
              <a:rPr lang="en-US" dirty="0"/>
              <a:t> Vital Signs Tool” and use it consistently.</a:t>
            </a:r>
            <a:endParaRPr sz="2200" dirty="0"/>
          </a:p>
          <a:p>
            <a:pPr marL="457200" lvl="0" indent="-342900" algn="l" rtl="0">
              <a:spcBef>
                <a:spcPts val="0"/>
              </a:spcBef>
              <a:spcAft>
                <a:spcPts val="0"/>
              </a:spcAft>
              <a:buSzPts val="1800"/>
              <a:buChar char="●"/>
            </a:pPr>
            <a:r>
              <a:rPr lang="en-US" dirty="0"/>
              <a:t>Social capital matters.</a:t>
            </a:r>
            <a:endParaRPr dirty="0"/>
          </a:p>
          <a:p>
            <a:pPr marL="457200" lvl="0" indent="-342900" algn="l" rtl="0">
              <a:spcBef>
                <a:spcPts val="0"/>
              </a:spcBef>
              <a:spcAft>
                <a:spcPts val="0"/>
              </a:spcAft>
              <a:buSzPts val="1800"/>
              <a:buChar char="●"/>
            </a:pPr>
            <a:r>
              <a:rPr lang="en-US" dirty="0"/>
              <a:t>Relationships and trust matter. We don’t ask about ACEs on the “1st date”.</a:t>
            </a:r>
            <a:endParaRPr dirty="0"/>
          </a:p>
          <a:p>
            <a:pPr marL="457200" lvl="0" indent="-342900" algn="l" rtl="0">
              <a:spcBef>
                <a:spcPts val="0"/>
              </a:spcBef>
              <a:spcAft>
                <a:spcPts val="0"/>
              </a:spcAft>
              <a:buSzPts val="1800"/>
              <a:buChar char="●"/>
            </a:pPr>
            <a:r>
              <a:rPr lang="en-US" dirty="0"/>
              <a:t>Asking about </a:t>
            </a:r>
            <a:r>
              <a:rPr lang="en-US" dirty="0" err="1"/>
              <a:t>SDoH</a:t>
            </a:r>
            <a:r>
              <a:rPr lang="en-US" dirty="0"/>
              <a:t> and ACES is possible, meaningful, and actionable.</a:t>
            </a:r>
            <a:endParaRPr dirty="0"/>
          </a:p>
          <a:p>
            <a:pPr marL="457200" lvl="0" indent="-342900" algn="l" rtl="0">
              <a:spcBef>
                <a:spcPts val="0"/>
              </a:spcBef>
              <a:spcAft>
                <a:spcPts val="0"/>
              </a:spcAft>
              <a:buSzPts val="1800"/>
              <a:buChar char="●"/>
            </a:pPr>
            <a:r>
              <a:rPr lang="en-US" dirty="0">
                <a:solidFill>
                  <a:srgbClr val="000000"/>
                </a:solidFill>
              </a:rPr>
              <a:t>Mentoring </a:t>
            </a:r>
            <a:r>
              <a:rPr lang="en-US" dirty="0"/>
              <a:t>can mitigate moral distress, professional burnout, and provide hope for the future of our practices and profession.</a:t>
            </a:r>
            <a:endParaRPr dirty="0"/>
          </a:p>
          <a:p>
            <a:pPr marL="0" lvl="0" indent="0" algn="l" rtl="0">
              <a:spcBef>
                <a:spcPts val="1000"/>
              </a:spcBef>
              <a:spcAft>
                <a:spcPts val="0"/>
              </a:spcAft>
              <a:buNone/>
            </a:pPr>
            <a:endParaRPr dirty="0"/>
          </a:p>
          <a:p>
            <a:pPr marL="0" lvl="0" indent="0" algn="l" rtl="0">
              <a:spcBef>
                <a:spcPts val="1000"/>
              </a:spcBef>
              <a:spcAft>
                <a:spcPts val="0"/>
              </a:spcAft>
              <a:buNone/>
            </a:pPr>
            <a:endParaRPr dirty="0"/>
          </a:p>
        </p:txBody>
      </p:sp>
      <p:sp>
        <p:nvSpPr>
          <p:cNvPr id="338" name="Google Shape;338;p40"/>
          <p:cNvSpPr txBox="1"/>
          <p:nvPr/>
        </p:nvSpPr>
        <p:spPr>
          <a:xfrm>
            <a:off x="1325850" y="398325"/>
            <a:ext cx="9540300" cy="8832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sz="4400" b="1">
                <a:solidFill>
                  <a:srgbClr val="3365CC"/>
                </a:solidFill>
                <a:latin typeface="Calibri"/>
                <a:ea typeface="Calibri"/>
                <a:cs typeface="Calibri"/>
                <a:sym typeface="Calibri"/>
              </a:rPr>
              <a:t>Lessons Learned &amp; Moving Forward</a:t>
            </a:r>
            <a:endParaRPr sz="4400" b="1">
              <a:solidFill>
                <a:srgbClr val="3365CC"/>
              </a:solidFill>
              <a:latin typeface="Calibri"/>
              <a:ea typeface="Calibri"/>
              <a:cs typeface="Calibri"/>
              <a:sym typeface="Calibri"/>
            </a:endParaRPr>
          </a:p>
          <a:p>
            <a:pPr marL="0" lvl="0" indent="0" algn="ctr" rtl="0">
              <a:lnSpc>
                <a:spcPct val="90000"/>
              </a:lnSpc>
              <a:spcBef>
                <a:spcPts val="0"/>
              </a:spcBef>
              <a:spcAft>
                <a:spcPts val="0"/>
              </a:spcAft>
              <a:buNone/>
            </a:pPr>
            <a:endParaRPr sz="4400" b="1">
              <a:solidFill>
                <a:srgbClr val="3365CC"/>
              </a:solidFill>
              <a:latin typeface="Calibri"/>
              <a:ea typeface="Calibri"/>
              <a:cs typeface="Calibri"/>
              <a:sym typeface="Calibri"/>
            </a:endParaRPr>
          </a:p>
        </p:txBody>
      </p:sp>
      <p:cxnSp>
        <p:nvCxnSpPr>
          <p:cNvPr id="339" name="Google Shape;339;p40"/>
          <p:cNvCxnSpPr/>
          <p:nvPr/>
        </p:nvCxnSpPr>
        <p:spPr>
          <a:xfrm>
            <a:off x="1272900" y="1143025"/>
            <a:ext cx="9646200" cy="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45"/>
          <p:cNvSpPr txBox="1">
            <a:spLocks noGrp="1"/>
          </p:cNvSpPr>
          <p:nvPr>
            <p:ph type="body" idx="1"/>
          </p:nvPr>
        </p:nvSpPr>
        <p:spPr>
          <a:xfrm>
            <a:off x="6106075" y="1825625"/>
            <a:ext cx="5247600" cy="18042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b="1">
                <a:solidFill>
                  <a:srgbClr val="3365CC"/>
                </a:solidFill>
              </a:rPr>
              <a:t>Social Pediatrics</a:t>
            </a:r>
            <a:endParaRPr sz="2400" b="1">
              <a:solidFill>
                <a:srgbClr val="3365CC"/>
              </a:solidFill>
            </a:endParaRPr>
          </a:p>
          <a:p>
            <a:pPr marL="457200" lvl="0" indent="0" algn="just" rtl="0">
              <a:lnSpc>
                <a:spcPct val="115000"/>
              </a:lnSpc>
              <a:spcBef>
                <a:spcPts val="0"/>
              </a:spcBef>
              <a:spcAft>
                <a:spcPts val="0"/>
              </a:spcAft>
              <a:buNone/>
            </a:pPr>
            <a:r>
              <a:rPr lang="en-US" sz="2200" b="1" i="1"/>
              <a:t>is about who we are </a:t>
            </a:r>
            <a:r>
              <a:rPr lang="en-US" sz="2200" b="1" i="1" u="sng"/>
              <a:t>not</a:t>
            </a:r>
            <a:r>
              <a:rPr lang="en-US" sz="2200" b="1" i="1"/>
              <a:t> seeing and asking why...</a:t>
            </a:r>
            <a:r>
              <a:rPr lang="en-US" sz="2500" b="1" i="1"/>
              <a:t> </a:t>
            </a:r>
            <a:r>
              <a:rPr lang="en-US" sz="1600" i="1"/>
              <a:t>GC Robinson, MD, OC, UBC Dev &amp; Social Pediatrics Founder</a:t>
            </a:r>
            <a:endParaRPr sz="1600"/>
          </a:p>
          <a:p>
            <a:pPr marL="0" lvl="0" indent="0" algn="l" rtl="0">
              <a:lnSpc>
                <a:spcPct val="115000"/>
              </a:lnSpc>
              <a:spcBef>
                <a:spcPts val="0"/>
              </a:spcBef>
              <a:spcAft>
                <a:spcPts val="0"/>
              </a:spcAft>
              <a:buNone/>
            </a:pPr>
            <a:endParaRPr sz="2000"/>
          </a:p>
        </p:txBody>
      </p:sp>
      <p:sp>
        <p:nvSpPr>
          <p:cNvPr id="384" name="Google Shape;384;p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365CC"/>
              </a:buClr>
              <a:buSzPts val="5400"/>
              <a:buFont typeface="Calibri"/>
              <a:buNone/>
            </a:pPr>
            <a:r>
              <a:rPr lang="en-US" sz="5400" b="1">
                <a:solidFill>
                  <a:srgbClr val="3365CC"/>
                </a:solidFill>
              </a:rPr>
              <a:t>Social Medicine</a:t>
            </a:r>
            <a:endParaRPr sz="5400" b="1">
              <a:solidFill>
                <a:srgbClr val="3365CC"/>
              </a:solidFill>
            </a:endParaRPr>
          </a:p>
        </p:txBody>
      </p:sp>
      <p:pic>
        <p:nvPicPr>
          <p:cNvPr id="385" name="Google Shape;385;p45"/>
          <p:cNvPicPr preferRelativeResize="0"/>
          <p:nvPr/>
        </p:nvPicPr>
        <p:blipFill>
          <a:blip r:embed="rId3">
            <a:alphaModFix/>
          </a:blip>
          <a:stretch>
            <a:fillRect/>
          </a:stretch>
        </p:blipFill>
        <p:spPr>
          <a:xfrm>
            <a:off x="355675" y="1825625"/>
            <a:ext cx="5632150" cy="4776100"/>
          </a:xfrm>
          <a:prstGeom prst="rect">
            <a:avLst/>
          </a:prstGeom>
          <a:noFill/>
          <a:ln>
            <a:noFill/>
          </a:ln>
        </p:spPr>
      </p:pic>
      <p:pic>
        <p:nvPicPr>
          <p:cNvPr id="386" name="Google Shape;386;p45"/>
          <p:cNvPicPr preferRelativeResize="0"/>
          <p:nvPr/>
        </p:nvPicPr>
        <p:blipFill>
          <a:blip r:embed="rId4">
            <a:alphaModFix/>
          </a:blip>
          <a:stretch>
            <a:fillRect/>
          </a:stretch>
        </p:blipFill>
        <p:spPr>
          <a:xfrm>
            <a:off x="6140225" y="3782225"/>
            <a:ext cx="3659025" cy="2747150"/>
          </a:xfrm>
          <a:prstGeom prst="rect">
            <a:avLst/>
          </a:prstGeom>
          <a:noFill/>
          <a:ln>
            <a:noFill/>
          </a:ln>
        </p:spPr>
      </p:pic>
      <p:sp>
        <p:nvSpPr>
          <p:cNvPr id="387" name="Google Shape;387;p45"/>
          <p:cNvSpPr txBox="1"/>
          <p:nvPr/>
        </p:nvSpPr>
        <p:spPr>
          <a:xfrm>
            <a:off x="9951650" y="3782225"/>
            <a:ext cx="1905600" cy="920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b="1">
                <a:latin typeface="Calibri"/>
                <a:ea typeface="Calibri"/>
                <a:cs typeface="Calibri"/>
                <a:sym typeface="Calibri"/>
              </a:rPr>
              <a:t>UNICEF Report Card 16: Child and Youth Well-being</a:t>
            </a:r>
            <a:endParaRPr>
              <a:latin typeface="Calibri"/>
              <a:ea typeface="Calibri"/>
              <a:cs typeface="Calibri"/>
              <a:sym typeface="Calibri"/>
            </a:endParaRPr>
          </a:p>
        </p:txBody>
      </p:sp>
      <p:pic>
        <p:nvPicPr>
          <p:cNvPr id="388" name="Google Shape;388;p45"/>
          <p:cNvPicPr preferRelativeResize="0"/>
          <p:nvPr/>
        </p:nvPicPr>
        <p:blipFill>
          <a:blip r:embed="rId5">
            <a:alphaModFix/>
          </a:blip>
          <a:stretch>
            <a:fillRect/>
          </a:stretch>
        </p:blipFill>
        <p:spPr>
          <a:xfrm>
            <a:off x="10030540" y="4702625"/>
            <a:ext cx="1747825" cy="19371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9"/>
          <p:cNvSpPr txBox="1">
            <a:spLocks noGrp="1"/>
          </p:cNvSpPr>
          <p:nvPr>
            <p:ph type="body" idx="1"/>
          </p:nvPr>
        </p:nvSpPr>
        <p:spPr>
          <a:xfrm>
            <a:off x="838200" y="1825625"/>
            <a:ext cx="5268000" cy="43512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2400" b="1">
                <a:solidFill>
                  <a:srgbClr val="3365CC"/>
                </a:solidFill>
              </a:rPr>
              <a:t>Substantive equality</a:t>
            </a:r>
            <a:r>
              <a:rPr lang="en-US" sz="2400">
                <a:solidFill>
                  <a:srgbClr val="3365CC"/>
                </a:solidFill>
              </a:rPr>
              <a:t> </a:t>
            </a:r>
            <a:endParaRPr sz="2400">
              <a:solidFill>
                <a:srgbClr val="3365CC"/>
              </a:solidFill>
            </a:endParaRPr>
          </a:p>
          <a:p>
            <a:pPr marL="457200" lvl="0" indent="0" algn="just" rtl="0">
              <a:lnSpc>
                <a:spcPct val="115000"/>
              </a:lnSpc>
              <a:spcBef>
                <a:spcPts val="0"/>
              </a:spcBef>
              <a:spcAft>
                <a:spcPts val="0"/>
              </a:spcAft>
              <a:buNone/>
            </a:pPr>
            <a:r>
              <a:rPr lang="en-US" sz="2200"/>
              <a:t>refers to the requirement to achieve </a:t>
            </a:r>
            <a:r>
              <a:rPr lang="en-US" sz="2200">
                <a:solidFill>
                  <a:srgbClr val="C00000"/>
                </a:solidFill>
              </a:rPr>
              <a:t>equality in opportunities and outcomes</a:t>
            </a:r>
            <a:r>
              <a:rPr lang="en-US" sz="2200"/>
              <a:t>, and is advanced through </a:t>
            </a:r>
            <a:r>
              <a:rPr lang="en-US" sz="2200">
                <a:solidFill>
                  <a:srgbClr val="C00000"/>
                </a:solidFill>
              </a:rPr>
              <a:t>equal access, equal opportunity and, the provision of services and benefits </a:t>
            </a:r>
            <a:r>
              <a:rPr lang="en-US" sz="2200"/>
              <a:t>in a manner and according to standards that meet any </a:t>
            </a:r>
            <a:r>
              <a:rPr lang="en-US" sz="2200">
                <a:solidFill>
                  <a:srgbClr val="C00000"/>
                </a:solidFill>
              </a:rPr>
              <a:t>unique needs and circumstances, such as cultural, social, economic and historical disadvantage</a:t>
            </a:r>
            <a:r>
              <a:rPr lang="en-US" sz="2200"/>
              <a:t>.</a:t>
            </a:r>
            <a:endParaRPr sz="2000"/>
          </a:p>
          <a:p>
            <a:pPr marL="0" lvl="0" indent="0" algn="l" rtl="0">
              <a:lnSpc>
                <a:spcPct val="115000"/>
              </a:lnSpc>
              <a:spcBef>
                <a:spcPts val="0"/>
              </a:spcBef>
              <a:spcAft>
                <a:spcPts val="0"/>
              </a:spcAft>
              <a:buNone/>
            </a:pPr>
            <a:endParaRPr sz="2000"/>
          </a:p>
          <a:p>
            <a:pPr marL="0" lvl="0" indent="0" algn="l" rtl="0">
              <a:lnSpc>
                <a:spcPct val="115000"/>
              </a:lnSpc>
              <a:spcBef>
                <a:spcPts val="0"/>
              </a:spcBef>
              <a:spcAft>
                <a:spcPts val="0"/>
              </a:spcAft>
              <a:buClr>
                <a:schemeClr val="dk1"/>
              </a:buClr>
              <a:buSzPts val="1100"/>
              <a:buFont typeface="Arial"/>
              <a:buNone/>
            </a:pPr>
            <a:r>
              <a:rPr lang="en-US" sz="1400">
                <a:latin typeface="Arial"/>
                <a:ea typeface="Arial"/>
                <a:cs typeface="Arial"/>
                <a:sym typeface="Arial"/>
              </a:rPr>
              <a:t> </a:t>
            </a:r>
            <a:r>
              <a:rPr lang="en-US" sz="1400" u="sng">
                <a:solidFill>
                  <a:schemeClr val="hlink"/>
                </a:solidFill>
                <a:latin typeface="Arial"/>
                <a:ea typeface="Arial"/>
                <a:cs typeface="Arial"/>
                <a:sym typeface="Arial"/>
                <a:hlinkClick r:id="rId3"/>
              </a:rPr>
              <a:t>https://engage.gov.bc.ca/app/uploads/sites/613/2020/11/In-Plain-Sight-Full-Report.pdf</a:t>
            </a:r>
            <a:endParaRPr sz="1400" u="sng">
              <a:solidFill>
                <a:schemeClr val="hlink"/>
              </a:solidFill>
              <a:latin typeface="Arial"/>
              <a:ea typeface="Arial"/>
              <a:cs typeface="Arial"/>
              <a:sym typeface="Arial"/>
            </a:endParaRPr>
          </a:p>
          <a:p>
            <a:pPr marL="0" lvl="0" indent="0" algn="l" rtl="0">
              <a:lnSpc>
                <a:spcPct val="115000"/>
              </a:lnSpc>
              <a:spcBef>
                <a:spcPts val="1000"/>
              </a:spcBef>
              <a:spcAft>
                <a:spcPts val="0"/>
              </a:spcAft>
              <a:buNone/>
            </a:pPr>
            <a:endParaRPr sz="2000"/>
          </a:p>
        </p:txBody>
      </p:sp>
      <p:sp>
        <p:nvSpPr>
          <p:cNvPr id="148" name="Google Shape;148;p19"/>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365CC"/>
              </a:buClr>
              <a:buSzPts val="5400"/>
              <a:buFont typeface="Calibri"/>
              <a:buNone/>
            </a:pPr>
            <a:r>
              <a:rPr lang="en-US" sz="5400" b="1">
                <a:solidFill>
                  <a:srgbClr val="3365CC"/>
                </a:solidFill>
              </a:rPr>
              <a:t>Substantive Equity</a:t>
            </a:r>
            <a:endParaRPr sz="5400" b="1">
              <a:solidFill>
                <a:srgbClr val="3365CC"/>
              </a:solidFill>
            </a:endParaRPr>
          </a:p>
        </p:txBody>
      </p:sp>
      <p:pic>
        <p:nvPicPr>
          <p:cNvPr id="149" name="Google Shape;149;p19"/>
          <p:cNvPicPr preferRelativeResize="0"/>
          <p:nvPr/>
        </p:nvPicPr>
        <p:blipFill>
          <a:blip r:embed="rId4">
            <a:alphaModFix/>
          </a:blip>
          <a:stretch>
            <a:fillRect/>
          </a:stretch>
        </p:blipFill>
        <p:spPr>
          <a:xfrm>
            <a:off x="7749475" y="1825625"/>
            <a:ext cx="3347617" cy="4351200"/>
          </a:xfrm>
          <a:prstGeom prst="rect">
            <a:avLst/>
          </a:prstGeom>
          <a:noFill/>
          <a:ln>
            <a:noFill/>
          </a:ln>
        </p:spPr>
      </p:pic>
      <p:sp>
        <p:nvSpPr>
          <p:cNvPr id="150" name="Google Shape;150;p19"/>
          <p:cNvSpPr txBox="1"/>
          <p:nvPr/>
        </p:nvSpPr>
        <p:spPr>
          <a:xfrm>
            <a:off x="7749475" y="6176825"/>
            <a:ext cx="3062700" cy="68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chemeClr val="dk1"/>
                </a:solidFill>
              </a:rPr>
              <a:t>Kwulasultun,  Coast Salish Artist</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US">
                <a:solidFill>
                  <a:schemeClr val="dk1"/>
                </a:solidFill>
              </a:rPr>
              <a:t>Spindlewhorl: Movement &amp; Creation</a:t>
            </a:r>
            <a:endParaRPr>
              <a:solidFill>
                <a:schemeClr val="dk1"/>
              </a:solidFill>
            </a:endParaRPr>
          </a:p>
          <a:p>
            <a:pPr marL="0" lvl="0" indent="0" algn="l" rtl="0">
              <a:spcBef>
                <a:spcPts val="0"/>
              </a:spcBef>
              <a:spcAft>
                <a:spcPts val="0"/>
              </a:spcAft>
              <a:buNone/>
            </a:pPr>
            <a:endParaRPr>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16"/>
          <p:cNvSpPr txBox="1">
            <a:spLocks noGrp="1"/>
          </p:cNvSpPr>
          <p:nvPr>
            <p:ph type="body" idx="1"/>
          </p:nvPr>
        </p:nvSpPr>
        <p:spPr>
          <a:xfrm>
            <a:off x="1215550" y="1596900"/>
            <a:ext cx="2633400" cy="50292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600" b="1"/>
              <a:t>Principal Investigators:</a:t>
            </a:r>
            <a:endParaRPr sz="1600" b="1"/>
          </a:p>
          <a:p>
            <a:pPr marL="0" lvl="0" indent="0" algn="l" rtl="0">
              <a:lnSpc>
                <a:spcPct val="115000"/>
              </a:lnSpc>
              <a:spcBef>
                <a:spcPts val="0"/>
              </a:spcBef>
              <a:spcAft>
                <a:spcPts val="0"/>
              </a:spcAft>
              <a:buClr>
                <a:schemeClr val="dk1"/>
              </a:buClr>
              <a:buSzPts val="1100"/>
              <a:buFont typeface="Arial"/>
              <a:buNone/>
            </a:pPr>
            <a:r>
              <a:rPr lang="en-US" sz="1600"/>
              <a:t>Dr. Christine A. Loock</a:t>
            </a:r>
            <a:endParaRPr sz="1600"/>
          </a:p>
          <a:p>
            <a:pPr marL="0" lvl="0" indent="0" algn="l" rtl="0">
              <a:lnSpc>
                <a:spcPct val="115000"/>
              </a:lnSpc>
              <a:spcBef>
                <a:spcPts val="0"/>
              </a:spcBef>
              <a:spcAft>
                <a:spcPts val="0"/>
              </a:spcAft>
              <a:buClr>
                <a:schemeClr val="dk1"/>
              </a:buClr>
              <a:buSzPts val="1100"/>
              <a:buFont typeface="Arial"/>
              <a:buNone/>
            </a:pPr>
            <a:r>
              <a:rPr lang="en-US" sz="1600"/>
              <a:t>Dr. Douglas Courtemanche</a:t>
            </a:r>
            <a:endParaRPr sz="1600"/>
          </a:p>
          <a:p>
            <a:pPr marL="0" lvl="0" indent="0" algn="l" rtl="0">
              <a:lnSpc>
                <a:spcPct val="115000"/>
              </a:lnSpc>
              <a:spcBef>
                <a:spcPts val="0"/>
              </a:spcBef>
              <a:spcAft>
                <a:spcPts val="0"/>
              </a:spcAft>
              <a:buNone/>
            </a:pPr>
            <a:endParaRPr sz="1600" b="1"/>
          </a:p>
          <a:p>
            <a:pPr marL="0" lvl="0" indent="0" algn="l" rtl="0">
              <a:lnSpc>
                <a:spcPct val="115000"/>
              </a:lnSpc>
              <a:spcBef>
                <a:spcPts val="0"/>
              </a:spcBef>
              <a:spcAft>
                <a:spcPts val="0"/>
              </a:spcAft>
              <a:buClr>
                <a:schemeClr val="dk1"/>
              </a:buClr>
              <a:buSzPts val="1100"/>
              <a:buFont typeface="Arial"/>
              <a:buNone/>
            </a:pPr>
            <a:r>
              <a:rPr lang="en-US" sz="1600" b="1"/>
              <a:t>Collaborators</a:t>
            </a:r>
            <a:endParaRPr sz="1600" b="1"/>
          </a:p>
          <a:p>
            <a:pPr marL="0" lvl="0" indent="0" algn="l" rtl="0">
              <a:lnSpc>
                <a:spcPct val="115000"/>
              </a:lnSpc>
              <a:spcBef>
                <a:spcPts val="0"/>
              </a:spcBef>
              <a:spcAft>
                <a:spcPts val="0"/>
              </a:spcAft>
              <a:buNone/>
            </a:pPr>
            <a:r>
              <a:rPr lang="en-US" sz="1600"/>
              <a:t>Dr. Andrew MacNeily</a:t>
            </a:r>
            <a:endParaRPr sz="1600"/>
          </a:p>
          <a:p>
            <a:pPr marL="0" lvl="0" indent="0" algn="l" rtl="0">
              <a:lnSpc>
                <a:spcPct val="115000"/>
              </a:lnSpc>
              <a:spcBef>
                <a:spcPts val="0"/>
              </a:spcBef>
              <a:spcAft>
                <a:spcPts val="0"/>
              </a:spcAft>
              <a:buNone/>
            </a:pPr>
            <a:endParaRPr sz="1600"/>
          </a:p>
          <a:p>
            <a:pPr marL="0" lvl="0" indent="0" algn="l" rtl="0">
              <a:lnSpc>
                <a:spcPct val="115000"/>
              </a:lnSpc>
              <a:spcBef>
                <a:spcPts val="0"/>
              </a:spcBef>
              <a:spcAft>
                <a:spcPts val="0"/>
              </a:spcAft>
              <a:buClr>
                <a:schemeClr val="dk1"/>
              </a:buClr>
              <a:buSzPts val="1100"/>
              <a:buFont typeface="Arial"/>
              <a:buNone/>
            </a:pPr>
            <a:r>
              <a:rPr lang="en-US" sz="1600" b="1"/>
              <a:t>UBC co-op students:</a:t>
            </a:r>
            <a:endParaRPr sz="1600" b="1"/>
          </a:p>
          <a:p>
            <a:pPr marL="0" lvl="0" indent="0" algn="l" rtl="0">
              <a:lnSpc>
                <a:spcPct val="115000"/>
              </a:lnSpc>
              <a:spcBef>
                <a:spcPts val="0"/>
              </a:spcBef>
              <a:spcAft>
                <a:spcPts val="0"/>
              </a:spcAft>
              <a:buClr>
                <a:schemeClr val="dk1"/>
              </a:buClr>
              <a:buSzPts val="1100"/>
              <a:buFont typeface="Arial"/>
              <a:buNone/>
            </a:pPr>
            <a:r>
              <a:rPr lang="en-US" sz="1600"/>
              <a:t>Haley Eng</a:t>
            </a:r>
            <a:endParaRPr sz="1600"/>
          </a:p>
          <a:p>
            <a:pPr marL="0" lvl="0" indent="0" algn="l" rtl="0">
              <a:lnSpc>
                <a:spcPct val="115000"/>
              </a:lnSpc>
              <a:spcBef>
                <a:spcPts val="0"/>
              </a:spcBef>
              <a:spcAft>
                <a:spcPts val="0"/>
              </a:spcAft>
              <a:buClr>
                <a:schemeClr val="dk1"/>
              </a:buClr>
              <a:buSzPts val="1100"/>
              <a:buFont typeface="Arial"/>
              <a:buNone/>
            </a:pPr>
            <a:r>
              <a:rPr lang="en-US" sz="1600"/>
              <a:t>Mathilda Silk</a:t>
            </a:r>
            <a:endParaRPr sz="1600"/>
          </a:p>
          <a:p>
            <a:pPr marL="0" lvl="0" indent="0" algn="l" rtl="0">
              <a:lnSpc>
                <a:spcPct val="115000"/>
              </a:lnSpc>
              <a:spcBef>
                <a:spcPts val="0"/>
              </a:spcBef>
              <a:spcAft>
                <a:spcPts val="0"/>
              </a:spcAft>
              <a:buClr>
                <a:schemeClr val="dk1"/>
              </a:buClr>
              <a:buSzPts val="1100"/>
              <a:buFont typeface="Arial"/>
              <a:buNone/>
            </a:pPr>
            <a:r>
              <a:rPr lang="en-US" sz="1600"/>
              <a:t>Tongtong Zhai</a:t>
            </a:r>
            <a:endParaRPr sz="1600"/>
          </a:p>
          <a:p>
            <a:pPr marL="0" lvl="0" indent="0" algn="l" rtl="0">
              <a:lnSpc>
                <a:spcPct val="115000"/>
              </a:lnSpc>
              <a:spcBef>
                <a:spcPts val="0"/>
              </a:spcBef>
              <a:spcAft>
                <a:spcPts val="0"/>
              </a:spcAft>
              <a:buClr>
                <a:schemeClr val="dk1"/>
              </a:buClr>
              <a:buSzPts val="1100"/>
              <a:buFont typeface="Arial"/>
              <a:buNone/>
            </a:pPr>
            <a:r>
              <a:rPr lang="en-US" sz="1600"/>
              <a:t>Cyrus Biladvala</a:t>
            </a:r>
            <a:endParaRPr sz="1600"/>
          </a:p>
          <a:p>
            <a:pPr marL="0" lvl="0" indent="0" algn="l" rtl="0">
              <a:lnSpc>
                <a:spcPct val="115000"/>
              </a:lnSpc>
              <a:spcBef>
                <a:spcPts val="0"/>
              </a:spcBef>
              <a:spcAft>
                <a:spcPts val="0"/>
              </a:spcAft>
              <a:buClr>
                <a:schemeClr val="dk1"/>
              </a:buClr>
              <a:buSzPts val="1100"/>
              <a:buFont typeface="Arial"/>
              <a:buNone/>
            </a:pPr>
            <a:r>
              <a:rPr lang="en-US" sz="1600"/>
              <a:t>Tisha Dasgupta</a:t>
            </a:r>
            <a:endParaRPr sz="1600"/>
          </a:p>
          <a:p>
            <a:pPr marL="0" lvl="0" indent="0" algn="l" rtl="0">
              <a:lnSpc>
                <a:spcPct val="115000"/>
              </a:lnSpc>
              <a:spcBef>
                <a:spcPts val="0"/>
              </a:spcBef>
              <a:spcAft>
                <a:spcPts val="0"/>
              </a:spcAft>
              <a:buClr>
                <a:schemeClr val="dk1"/>
              </a:buClr>
              <a:buSzPts val="1100"/>
              <a:buFont typeface="Arial"/>
              <a:buNone/>
            </a:pPr>
            <a:r>
              <a:rPr lang="en-US" sz="1600"/>
              <a:t>Beenu Bajwa</a:t>
            </a:r>
            <a:endParaRPr sz="1600"/>
          </a:p>
        </p:txBody>
      </p:sp>
      <p:sp>
        <p:nvSpPr>
          <p:cNvPr id="122" name="Google Shape;122;p16"/>
          <p:cNvSpPr txBox="1">
            <a:spLocks noGrp="1"/>
          </p:cNvSpPr>
          <p:nvPr>
            <p:ph type="title"/>
          </p:nvPr>
        </p:nvSpPr>
        <p:spPr>
          <a:xfrm>
            <a:off x="838200" y="2889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365CC"/>
              </a:buClr>
              <a:buSzPts val="5400"/>
              <a:buFont typeface="Calibri"/>
              <a:buNone/>
            </a:pPr>
            <a:r>
              <a:rPr lang="en-US" sz="5400" b="1" dirty="0">
                <a:solidFill>
                  <a:srgbClr val="3365CC"/>
                </a:solidFill>
              </a:rPr>
              <a:t>SDOH/BEARS Team</a:t>
            </a:r>
            <a:endParaRPr sz="5400" b="1" dirty="0">
              <a:solidFill>
                <a:srgbClr val="3365CC"/>
              </a:solidFill>
            </a:endParaRPr>
          </a:p>
        </p:txBody>
      </p:sp>
      <p:sp>
        <p:nvSpPr>
          <p:cNvPr id="123" name="Google Shape;123;p16"/>
          <p:cNvSpPr txBox="1">
            <a:spLocks noGrp="1"/>
          </p:cNvSpPr>
          <p:nvPr>
            <p:ph type="body" idx="1"/>
          </p:nvPr>
        </p:nvSpPr>
        <p:spPr>
          <a:xfrm>
            <a:off x="4370100" y="1596900"/>
            <a:ext cx="2633400" cy="5032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600" b="1"/>
              <a:t>Co-Investigators</a:t>
            </a:r>
            <a:endParaRPr sz="1600" b="1"/>
          </a:p>
          <a:p>
            <a:pPr marL="0" lvl="0" indent="0" algn="l" rtl="0">
              <a:lnSpc>
                <a:spcPct val="115000"/>
              </a:lnSpc>
              <a:spcBef>
                <a:spcPts val="0"/>
              </a:spcBef>
              <a:spcAft>
                <a:spcPts val="0"/>
              </a:spcAft>
              <a:buNone/>
            </a:pPr>
            <a:r>
              <a:rPr lang="en-US" sz="1600"/>
              <a:t>Mr. Damian Duffy</a:t>
            </a:r>
            <a:endParaRPr sz="1600"/>
          </a:p>
          <a:p>
            <a:pPr marL="0" lvl="0" indent="0" algn="l" rtl="0">
              <a:lnSpc>
                <a:spcPct val="115000"/>
              </a:lnSpc>
              <a:spcBef>
                <a:spcPts val="0"/>
              </a:spcBef>
              <a:spcAft>
                <a:spcPts val="0"/>
              </a:spcAft>
              <a:buNone/>
            </a:pPr>
            <a:r>
              <a:rPr lang="en-US" sz="1600"/>
              <a:t>Dr. Jane Gardiner</a:t>
            </a:r>
            <a:endParaRPr sz="1600"/>
          </a:p>
          <a:p>
            <a:pPr marL="0" lvl="0" indent="0" algn="l" rtl="0">
              <a:lnSpc>
                <a:spcPct val="115000"/>
              </a:lnSpc>
              <a:spcBef>
                <a:spcPts val="0"/>
              </a:spcBef>
              <a:spcAft>
                <a:spcPts val="0"/>
              </a:spcAft>
              <a:buNone/>
            </a:pPr>
            <a:r>
              <a:rPr lang="en-US" sz="1600"/>
              <a:t>Dr. Robert Baird</a:t>
            </a:r>
            <a:endParaRPr sz="1600"/>
          </a:p>
          <a:p>
            <a:pPr marL="0" lvl="0" indent="0" algn="l" rtl="0">
              <a:lnSpc>
                <a:spcPct val="115000"/>
              </a:lnSpc>
              <a:spcBef>
                <a:spcPts val="0"/>
              </a:spcBef>
              <a:spcAft>
                <a:spcPts val="0"/>
              </a:spcAft>
              <a:buNone/>
            </a:pPr>
            <a:r>
              <a:rPr lang="en-US" sz="1600"/>
              <a:t>Ms. Rebecca Courtemanche</a:t>
            </a:r>
            <a:endParaRPr sz="1600"/>
          </a:p>
          <a:p>
            <a:pPr marL="0" lvl="0" indent="0" algn="l" rtl="0">
              <a:lnSpc>
                <a:spcPct val="115000"/>
              </a:lnSpc>
              <a:spcBef>
                <a:spcPts val="0"/>
              </a:spcBef>
              <a:spcAft>
                <a:spcPts val="0"/>
              </a:spcAft>
              <a:buNone/>
            </a:pPr>
            <a:r>
              <a:rPr lang="en-US" sz="1600"/>
              <a:t>Dr. Matthew Carwana</a:t>
            </a:r>
            <a:endParaRPr sz="1600"/>
          </a:p>
          <a:p>
            <a:pPr marL="0" lvl="0" indent="0" algn="l" rtl="0">
              <a:lnSpc>
                <a:spcPct val="115000"/>
              </a:lnSpc>
              <a:spcBef>
                <a:spcPts val="0"/>
              </a:spcBef>
              <a:spcAft>
                <a:spcPts val="0"/>
              </a:spcAft>
              <a:buNone/>
            </a:pPr>
            <a:r>
              <a:rPr lang="en-US" sz="1600"/>
              <a:t>Dr. Eva Moore</a:t>
            </a:r>
            <a:endParaRPr sz="1600"/>
          </a:p>
          <a:p>
            <a:pPr marL="0" lvl="0" indent="0" algn="l" rtl="0">
              <a:lnSpc>
                <a:spcPct val="115000"/>
              </a:lnSpc>
              <a:spcBef>
                <a:spcPts val="0"/>
              </a:spcBef>
              <a:spcAft>
                <a:spcPts val="0"/>
              </a:spcAft>
              <a:buNone/>
            </a:pPr>
            <a:r>
              <a:rPr lang="en-US" sz="1600"/>
              <a:t>Dr. Tanjot Singh</a:t>
            </a:r>
            <a:endParaRPr sz="1600"/>
          </a:p>
          <a:p>
            <a:pPr marL="0" lvl="0" indent="0" algn="l" rtl="0">
              <a:lnSpc>
                <a:spcPct val="115000"/>
              </a:lnSpc>
              <a:spcBef>
                <a:spcPts val="0"/>
              </a:spcBef>
              <a:spcAft>
                <a:spcPts val="0"/>
              </a:spcAft>
              <a:buNone/>
            </a:pPr>
            <a:r>
              <a:rPr lang="en-US" sz="1600"/>
              <a:t>Mr. Ethan Ponton</a:t>
            </a:r>
            <a:endParaRPr sz="1600"/>
          </a:p>
          <a:p>
            <a:pPr marL="0" lvl="0" indent="0" algn="l" rtl="0">
              <a:lnSpc>
                <a:spcPct val="115000"/>
              </a:lnSpc>
              <a:spcBef>
                <a:spcPts val="0"/>
              </a:spcBef>
              <a:spcAft>
                <a:spcPts val="0"/>
              </a:spcAft>
              <a:buNone/>
            </a:pPr>
            <a:r>
              <a:rPr lang="en-US" sz="1600"/>
              <a:t>Ms. Bonnie He</a:t>
            </a:r>
            <a:endParaRPr sz="1600"/>
          </a:p>
          <a:p>
            <a:pPr marL="0" lvl="0" indent="0" algn="l" rtl="0">
              <a:lnSpc>
                <a:spcPct val="115000"/>
              </a:lnSpc>
              <a:spcBef>
                <a:spcPts val="0"/>
              </a:spcBef>
              <a:spcAft>
                <a:spcPts val="0"/>
              </a:spcAft>
              <a:buNone/>
            </a:pPr>
            <a:r>
              <a:rPr lang="en-US" sz="1600"/>
              <a:t>Mr. Will Lau</a:t>
            </a:r>
            <a:endParaRPr sz="1600"/>
          </a:p>
          <a:p>
            <a:pPr marL="0" lvl="0" indent="0" algn="l" rtl="0">
              <a:lnSpc>
                <a:spcPct val="115000"/>
              </a:lnSpc>
              <a:spcBef>
                <a:spcPts val="0"/>
              </a:spcBef>
              <a:spcAft>
                <a:spcPts val="0"/>
              </a:spcAft>
              <a:buNone/>
            </a:pPr>
            <a:r>
              <a:rPr lang="en-US" sz="1600"/>
              <a:t>Ms. Alesia Dicicco</a:t>
            </a:r>
            <a:endParaRPr sz="1600"/>
          </a:p>
          <a:p>
            <a:pPr marL="0" lvl="0" indent="0" algn="l" rtl="0">
              <a:lnSpc>
                <a:spcPct val="115000"/>
              </a:lnSpc>
              <a:spcBef>
                <a:spcPts val="0"/>
              </a:spcBef>
              <a:spcAft>
                <a:spcPts val="0"/>
              </a:spcAft>
              <a:buNone/>
            </a:pPr>
            <a:r>
              <a:rPr lang="en-US" sz="1600"/>
              <a:t>Ms. Taylor Ricci</a:t>
            </a:r>
            <a:endParaRPr sz="1600"/>
          </a:p>
          <a:p>
            <a:pPr marL="0" lvl="0" indent="0" algn="l" rtl="0">
              <a:lnSpc>
                <a:spcPct val="115000"/>
              </a:lnSpc>
              <a:spcBef>
                <a:spcPts val="0"/>
              </a:spcBef>
              <a:spcAft>
                <a:spcPts val="0"/>
              </a:spcAft>
              <a:buNone/>
            </a:pPr>
            <a:r>
              <a:rPr lang="en-US" sz="1600"/>
              <a:t>Ms. Amy Beevor-Potts</a:t>
            </a:r>
            <a:endParaRPr sz="1600"/>
          </a:p>
          <a:p>
            <a:pPr marL="0" lvl="0" indent="0" algn="l" rtl="0">
              <a:lnSpc>
                <a:spcPct val="115000"/>
              </a:lnSpc>
              <a:spcBef>
                <a:spcPts val="0"/>
              </a:spcBef>
              <a:spcAft>
                <a:spcPts val="0"/>
              </a:spcAft>
              <a:buNone/>
            </a:pPr>
            <a:r>
              <a:rPr lang="en-US" sz="1600"/>
              <a:t>Ms. Melody Tsai</a:t>
            </a:r>
            <a:endParaRPr sz="1600"/>
          </a:p>
          <a:p>
            <a:pPr marL="0" lvl="0" indent="0" algn="l" rtl="0">
              <a:lnSpc>
                <a:spcPct val="115000"/>
              </a:lnSpc>
              <a:spcBef>
                <a:spcPts val="0"/>
              </a:spcBef>
              <a:spcAft>
                <a:spcPts val="0"/>
              </a:spcAft>
              <a:buNone/>
            </a:pPr>
            <a:r>
              <a:rPr lang="en-US" sz="1600"/>
              <a:t>Ms. Lisa Szostek</a:t>
            </a:r>
            <a:endParaRPr sz="2400" b="1">
              <a:solidFill>
                <a:srgbClr val="3366CC"/>
              </a:solidFill>
            </a:endParaRPr>
          </a:p>
        </p:txBody>
      </p:sp>
      <p:sp>
        <p:nvSpPr>
          <p:cNvPr id="124" name="Google Shape;124;p16"/>
          <p:cNvSpPr txBox="1">
            <a:spLocks noGrp="1"/>
          </p:cNvSpPr>
          <p:nvPr>
            <p:ph type="body" idx="1"/>
          </p:nvPr>
        </p:nvSpPr>
        <p:spPr>
          <a:xfrm>
            <a:off x="7524650" y="1596900"/>
            <a:ext cx="3451800" cy="5032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1600" b="1"/>
              <a:t>THANK YOU!</a:t>
            </a:r>
            <a:endParaRPr sz="1600" b="1"/>
          </a:p>
          <a:p>
            <a:pPr marL="0" lvl="0" indent="0" algn="l" rtl="0">
              <a:lnSpc>
                <a:spcPct val="115000"/>
              </a:lnSpc>
              <a:spcBef>
                <a:spcPts val="0"/>
              </a:spcBef>
              <a:spcAft>
                <a:spcPts val="0"/>
              </a:spcAft>
              <a:buClr>
                <a:schemeClr val="dk1"/>
              </a:buClr>
              <a:buSzPts val="1100"/>
              <a:buFont typeface="Arial"/>
              <a:buNone/>
            </a:pPr>
            <a:r>
              <a:rPr lang="en-US" sz="1600"/>
              <a:t>BCCH Social Work</a:t>
            </a:r>
            <a:endParaRPr sz="1600"/>
          </a:p>
          <a:p>
            <a:pPr marL="0" lvl="0" indent="0" algn="l" rtl="0">
              <a:lnSpc>
                <a:spcPct val="115000"/>
              </a:lnSpc>
              <a:spcBef>
                <a:spcPts val="0"/>
              </a:spcBef>
              <a:spcAft>
                <a:spcPts val="0"/>
              </a:spcAft>
              <a:buClr>
                <a:schemeClr val="dk1"/>
              </a:buClr>
              <a:buSzPts val="1100"/>
              <a:buFont typeface="Arial"/>
              <a:buNone/>
            </a:pPr>
            <a:r>
              <a:rPr lang="en-US" sz="1600"/>
              <a:t>UBC Faculty of Medicine</a:t>
            </a:r>
            <a:endParaRPr sz="1600"/>
          </a:p>
          <a:p>
            <a:pPr marL="0" lvl="0" indent="0" algn="l" rtl="0">
              <a:lnSpc>
                <a:spcPct val="115000"/>
              </a:lnSpc>
              <a:spcBef>
                <a:spcPts val="0"/>
              </a:spcBef>
              <a:spcAft>
                <a:spcPts val="0"/>
              </a:spcAft>
              <a:buClr>
                <a:schemeClr val="dk1"/>
              </a:buClr>
              <a:buSzPts val="1100"/>
              <a:buFont typeface="Arial"/>
              <a:buNone/>
            </a:pPr>
            <a:r>
              <a:rPr lang="en-US" sz="1600"/>
              <a:t>  Department of Pediatrics</a:t>
            </a:r>
            <a:endParaRPr sz="1600"/>
          </a:p>
          <a:p>
            <a:pPr marL="0" lvl="0" indent="0" algn="l" rtl="0">
              <a:lnSpc>
                <a:spcPct val="115000"/>
              </a:lnSpc>
              <a:spcBef>
                <a:spcPts val="0"/>
              </a:spcBef>
              <a:spcAft>
                <a:spcPts val="0"/>
              </a:spcAft>
              <a:buClr>
                <a:schemeClr val="dk1"/>
              </a:buClr>
              <a:buSzPts val="1100"/>
              <a:buFont typeface="Arial"/>
              <a:buNone/>
            </a:pPr>
            <a:r>
              <a:rPr lang="en-US" sz="1600"/>
              <a:t>  Department of Surgery</a:t>
            </a:r>
            <a:endParaRPr sz="1600"/>
          </a:p>
          <a:p>
            <a:pPr marL="0" lvl="0" indent="0" algn="l" rtl="0">
              <a:lnSpc>
                <a:spcPct val="115000"/>
              </a:lnSpc>
              <a:spcBef>
                <a:spcPts val="0"/>
              </a:spcBef>
              <a:spcAft>
                <a:spcPts val="0"/>
              </a:spcAft>
              <a:buClr>
                <a:schemeClr val="dk1"/>
              </a:buClr>
              <a:buSzPts val="1100"/>
              <a:buFont typeface="Arial"/>
              <a:buNone/>
            </a:pPr>
            <a:r>
              <a:rPr lang="en-US" sz="1600"/>
              <a:t>MASES Engagement Fund</a:t>
            </a:r>
            <a:endParaRPr sz="1600"/>
          </a:p>
          <a:p>
            <a:pPr marL="0" lvl="0" indent="0" algn="l" rtl="0">
              <a:lnSpc>
                <a:spcPct val="115000"/>
              </a:lnSpc>
              <a:spcBef>
                <a:spcPts val="0"/>
              </a:spcBef>
              <a:spcAft>
                <a:spcPts val="0"/>
              </a:spcAft>
              <a:buClr>
                <a:schemeClr val="dk1"/>
              </a:buClr>
              <a:buSzPts val="1100"/>
              <a:buFont typeface="Arial"/>
              <a:buNone/>
            </a:pPr>
            <a:r>
              <a:rPr lang="en-US" sz="1600"/>
              <a:t>RICHER team + Community partners</a:t>
            </a:r>
            <a:endParaRPr sz="1600"/>
          </a:p>
          <a:p>
            <a:pPr marL="0" lvl="0" indent="0" algn="l" rtl="0">
              <a:lnSpc>
                <a:spcPct val="115000"/>
              </a:lnSpc>
              <a:spcBef>
                <a:spcPts val="0"/>
              </a:spcBef>
              <a:spcAft>
                <a:spcPts val="0"/>
              </a:spcAft>
              <a:buClr>
                <a:schemeClr val="dk1"/>
              </a:buClr>
              <a:buSzPts val="1100"/>
              <a:buFont typeface="Arial"/>
              <a:buNone/>
            </a:pPr>
            <a:r>
              <a:rPr lang="en-US" sz="1600"/>
              <a:t>BC Children’s Youth Advisory Council</a:t>
            </a:r>
            <a:endParaRPr sz="1600"/>
          </a:p>
          <a:p>
            <a:pPr marL="0" lvl="0" indent="0" algn="l" rtl="0">
              <a:lnSpc>
                <a:spcPct val="115000"/>
              </a:lnSpc>
              <a:spcBef>
                <a:spcPts val="0"/>
              </a:spcBef>
              <a:spcAft>
                <a:spcPts val="0"/>
              </a:spcAft>
              <a:buClr>
                <a:schemeClr val="dk1"/>
              </a:buClr>
              <a:buSzPts val="1100"/>
              <a:buFont typeface="Arial"/>
              <a:buNone/>
            </a:pPr>
            <a:r>
              <a:rPr lang="en-US" sz="1600"/>
              <a:t>BC Women’s Indigenous Health</a:t>
            </a:r>
            <a:endParaRPr sz="1600"/>
          </a:p>
          <a:p>
            <a:pPr marL="0" lvl="0" indent="0" algn="l" rtl="0">
              <a:lnSpc>
                <a:spcPct val="115000"/>
              </a:lnSpc>
              <a:spcBef>
                <a:spcPts val="0"/>
              </a:spcBef>
              <a:spcAft>
                <a:spcPts val="0"/>
              </a:spcAft>
              <a:buClr>
                <a:schemeClr val="dk1"/>
              </a:buClr>
              <a:buSzPts val="1100"/>
              <a:buFont typeface="Arial"/>
              <a:buNone/>
            </a:pPr>
            <a:r>
              <a:rPr lang="en-US" sz="1600"/>
              <a:t>UBC CUES Fund</a:t>
            </a:r>
            <a:endParaRPr sz="1600"/>
          </a:p>
          <a:p>
            <a:pPr marL="0" lvl="0" indent="0" algn="l" rtl="0">
              <a:lnSpc>
                <a:spcPct val="115000"/>
              </a:lnSpc>
              <a:spcBef>
                <a:spcPts val="0"/>
              </a:spcBef>
              <a:spcAft>
                <a:spcPts val="0"/>
              </a:spcAft>
              <a:buNone/>
            </a:pPr>
            <a:endParaRPr sz="1600"/>
          </a:p>
        </p:txBody>
      </p:sp>
      <p:pic>
        <p:nvPicPr>
          <p:cNvPr id="125" name="Google Shape;125;p16"/>
          <p:cNvPicPr preferRelativeResize="0"/>
          <p:nvPr/>
        </p:nvPicPr>
        <p:blipFill>
          <a:blip r:embed="rId3">
            <a:alphaModFix/>
          </a:blip>
          <a:stretch>
            <a:fillRect/>
          </a:stretch>
        </p:blipFill>
        <p:spPr>
          <a:xfrm>
            <a:off x="10685725" y="5740450"/>
            <a:ext cx="1238725" cy="799800"/>
          </a:xfrm>
          <a:prstGeom prst="rect">
            <a:avLst/>
          </a:prstGeom>
          <a:noFill/>
          <a:ln>
            <a:noFill/>
          </a:ln>
        </p:spPr>
      </p:pic>
      <p:pic>
        <p:nvPicPr>
          <p:cNvPr id="126" name="Google Shape;126;p16"/>
          <p:cNvPicPr preferRelativeResize="0"/>
          <p:nvPr/>
        </p:nvPicPr>
        <p:blipFill>
          <a:blip r:embed="rId4">
            <a:alphaModFix/>
          </a:blip>
          <a:stretch>
            <a:fillRect/>
          </a:stretch>
        </p:blipFill>
        <p:spPr>
          <a:xfrm>
            <a:off x="7067850" y="5740435"/>
            <a:ext cx="1059978" cy="701088"/>
          </a:xfrm>
          <a:prstGeom prst="rect">
            <a:avLst/>
          </a:prstGeom>
          <a:noFill/>
          <a:ln>
            <a:noFill/>
          </a:ln>
        </p:spPr>
      </p:pic>
      <p:pic>
        <p:nvPicPr>
          <p:cNvPr id="127" name="Google Shape;127;p16"/>
          <p:cNvPicPr preferRelativeResize="0"/>
          <p:nvPr/>
        </p:nvPicPr>
        <p:blipFill>
          <a:blip r:embed="rId5">
            <a:alphaModFix/>
          </a:blip>
          <a:stretch>
            <a:fillRect/>
          </a:stretch>
        </p:blipFill>
        <p:spPr>
          <a:xfrm>
            <a:off x="7312188" y="4624438"/>
            <a:ext cx="2733675" cy="657225"/>
          </a:xfrm>
          <a:prstGeom prst="rect">
            <a:avLst/>
          </a:prstGeom>
          <a:noFill/>
          <a:ln>
            <a:noFill/>
          </a:ln>
        </p:spPr>
      </p:pic>
      <p:pic>
        <p:nvPicPr>
          <p:cNvPr id="128" name="Google Shape;128;p16"/>
          <p:cNvPicPr preferRelativeResize="0"/>
          <p:nvPr/>
        </p:nvPicPr>
        <p:blipFill>
          <a:blip r:embed="rId6">
            <a:alphaModFix/>
          </a:blip>
          <a:stretch>
            <a:fillRect/>
          </a:stretch>
        </p:blipFill>
        <p:spPr>
          <a:xfrm>
            <a:off x="10460450" y="4624438"/>
            <a:ext cx="1562100" cy="657225"/>
          </a:xfrm>
          <a:prstGeom prst="rect">
            <a:avLst/>
          </a:prstGeom>
          <a:noFill/>
          <a:ln>
            <a:noFill/>
          </a:ln>
        </p:spPr>
      </p:pic>
      <p:pic>
        <p:nvPicPr>
          <p:cNvPr id="129" name="Google Shape;129;p16"/>
          <p:cNvPicPr preferRelativeResize="0"/>
          <p:nvPr/>
        </p:nvPicPr>
        <p:blipFill rotWithShape="1">
          <a:blip r:embed="rId7">
            <a:alphaModFix/>
          </a:blip>
          <a:srcRect r="84690"/>
          <a:stretch/>
        </p:blipFill>
        <p:spPr>
          <a:xfrm>
            <a:off x="8948575" y="5554212"/>
            <a:ext cx="798876" cy="10735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17"/>
          <p:cNvPicPr preferRelativeResize="0"/>
          <p:nvPr/>
        </p:nvPicPr>
        <p:blipFill>
          <a:blip r:embed="rId3">
            <a:alphaModFix/>
          </a:blip>
          <a:stretch>
            <a:fillRect/>
          </a:stretch>
        </p:blipFill>
        <p:spPr>
          <a:xfrm>
            <a:off x="1226710" y="0"/>
            <a:ext cx="9146981"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pic>
        <p:nvPicPr>
          <p:cNvPr id="141" name="Google Shape;141;p18"/>
          <p:cNvPicPr preferRelativeResize="0"/>
          <p:nvPr/>
        </p:nvPicPr>
        <p:blipFill>
          <a:blip r:embed="rId3">
            <a:alphaModFix/>
          </a:blip>
          <a:stretch>
            <a:fillRect/>
          </a:stretch>
        </p:blipFill>
        <p:spPr>
          <a:xfrm>
            <a:off x="1516550" y="0"/>
            <a:ext cx="9158906" cy="6858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20"/>
          <p:cNvSpPr txBox="1">
            <a:spLocks noGrp="1"/>
          </p:cNvSpPr>
          <p:nvPr>
            <p:ph type="body" idx="1"/>
          </p:nvPr>
        </p:nvSpPr>
        <p:spPr>
          <a:xfrm>
            <a:off x="838200" y="1520825"/>
            <a:ext cx="10515600" cy="43512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400" b="1" dirty="0" err="1">
                <a:solidFill>
                  <a:srgbClr val="3366CC"/>
                </a:solidFill>
              </a:rPr>
              <a:t>SDoH</a:t>
            </a:r>
            <a:r>
              <a:rPr lang="en-US" sz="2400" b="1" dirty="0">
                <a:solidFill>
                  <a:srgbClr val="3366CC"/>
                </a:solidFill>
              </a:rPr>
              <a:t> Survey n=693</a:t>
            </a:r>
            <a:endParaRPr sz="2400" b="1" dirty="0">
              <a:solidFill>
                <a:srgbClr val="3366CC"/>
              </a:solidFill>
            </a:endParaRPr>
          </a:p>
          <a:p>
            <a:pPr marL="228600" lvl="0" indent="-254000" algn="l" rtl="0">
              <a:lnSpc>
                <a:spcPct val="115000"/>
              </a:lnSpc>
              <a:spcBef>
                <a:spcPts val="0"/>
              </a:spcBef>
              <a:spcAft>
                <a:spcPts val="0"/>
              </a:spcAft>
              <a:buSzPts val="2200"/>
              <a:buChar char="•"/>
            </a:pPr>
            <a:r>
              <a:rPr lang="en-US" sz="2200" dirty="0"/>
              <a:t>OPSEI led by Damian Duffy laid the groundwork for Surgery &amp; Society to join forces. The Doctors of BC embarked on </a:t>
            </a:r>
            <a:r>
              <a:rPr lang="en-US" sz="2200" dirty="0">
                <a:solidFill>
                  <a:srgbClr val="BF2F00"/>
                </a:solidFill>
              </a:rPr>
              <a:t>ACEs</a:t>
            </a:r>
            <a:r>
              <a:rPr lang="en-US" sz="2200" dirty="0"/>
              <a:t> as part of the CYMHSU Partnership.</a:t>
            </a:r>
            <a:endParaRPr sz="2200" dirty="0"/>
          </a:p>
          <a:p>
            <a:pPr marL="228600" lvl="0" indent="-254000" algn="l" rtl="0">
              <a:lnSpc>
                <a:spcPct val="115000"/>
              </a:lnSpc>
              <a:spcBef>
                <a:spcPts val="0"/>
              </a:spcBef>
              <a:spcAft>
                <a:spcPts val="0"/>
              </a:spcAft>
              <a:buSzPts val="2200"/>
              <a:buChar char="•"/>
            </a:pPr>
            <a:r>
              <a:rPr lang="en-US" sz="2200" dirty="0"/>
              <a:t>In 2017, there was limited BC data on </a:t>
            </a:r>
            <a:r>
              <a:rPr lang="en-US" sz="2200" dirty="0" err="1"/>
              <a:t>SDoH</a:t>
            </a:r>
            <a:r>
              <a:rPr lang="en-US" sz="2200" dirty="0"/>
              <a:t> or ACEs for pediatric/adolescent aged ambulatory patients.</a:t>
            </a:r>
            <a:endParaRPr sz="2200" dirty="0"/>
          </a:p>
          <a:p>
            <a:pPr marL="0" lvl="0" indent="0" algn="l" rtl="0">
              <a:spcBef>
                <a:spcPts val="1000"/>
              </a:spcBef>
              <a:spcAft>
                <a:spcPts val="0"/>
              </a:spcAft>
              <a:buNone/>
            </a:pPr>
            <a:r>
              <a:rPr lang="en-US" sz="2400" b="1" dirty="0">
                <a:solidFill>
                  <a:srgbClr val="3366CC"/>
                </a:solidFill>
              </a:rPr>
              <a:t>BEARS n= </a:t>
            </a:r>
            <a:r>
              <a:rPr lang="en-CA" sz="2400" b="1" dirty="0">
                <a:solidFill>
                  <a:srgbClr val="3366CC"/>
                </a:solidFill>
              </a:rPr>
              <a:t>159</a:t>
            </a:r>
            <a:endParaRPr sz="2400" b="1" dirty="0">
              <a:solidFill>
                <a:srgbClr val="3366CC"/>
              </a:solidFill>
            </a:endParaRPr>
          </a:p>
          <a:p>
            <a:pPr marL="228600" lvl="0" indent="-254000" algn="l" rtl="0">
              <a:spcBef>
                <a:spcPts val="0"/>
              </a:spcBef>
              <a:spcAft>
                <a:spcPts val="0"/>
              </a:spcAft>
              <a:buSzPts val="2200"/>
              <a:buChar char="•"/>
            </a:pPr>
            <a:r>
              <a:rPr lang="en-US" sz="2200" b="1" dirty="0">
                <a:solidFill>
                  <a:srgbClr val="BF9000"/>
                </a:solidFill>
              </a:rPr>
              <a:t>B</a:t>
            </a:r>
            <a:r>
              <a:rPr lang="en-US" sz="2200" dirty="0">
                <a:solidFill>
                  <a:srgbClr val="BF9000"/>
                </a:solidFill>
              </a:rPr>
              <a:t>arriers</a:t>
            </a:r>
            <a:endParaRPr sz="2200" dirty="0">
              <a:solidFill>
                <a:srgbClr val="BF9000"/>
              </a:solidFill>
            </a:endParaRPr>
          </a:p>
          <a:p>
            <a:pPr marL="228600" lvl="0" indent="-254000" algn="l" rtl="0">
              <a:spcBef>
                <a:spcPts val="0"/>
              </a:spcBef>
              <a:spcAft>
                <a:spcPts val="0"/>
              </a:spcAft>
              <a:buSzPts val="2200"/>
              <a:buChar char="•"/>
            </a:pPr>
            <a:r>
              <a:rPr lang="en-US" sz="2200" b="1" dirty="0">
                <a:solidFill>
                  <a:srgbClr val="C00000"/>
                </a:solidFill>
              </a:rPr>
              <a:t>E</a:t>
            </a:r>
            <a:r>
              <a:rPr lang="en-US" sz="2200" dirty="0">
                <a:solidFill>
                  <a:srgbClr val="C00000"/>
                </a:solidFill>
              </a:rPr>
              <a:t>conomic Status (SES)</a:t>
            </a:r>
            <a:endParaRPr sz="2200" dirty="0">
              <a:solidFill>
                <a:srgbClr val="C00000"/>
              </a:solidFill>
            </a:endParaRPr>
          </a:p>
          <a:p>
            <a:pPr marL="228600" lvl="0" indent="-254000" algn="l" rtl="0">
              <a:spcBef>
                <a:spcPts val="0"/>
              </a:spcBef>
              <a:spcAft>
                <a:spcPts val="0"/>
              </a:spcAft>
              <a:buSzPts val="2200"/>
              <a:buChar char="•"/>
            </a:pPr>
            <a:r>
              <a:rPr lang="en-US" sz="2200" b="1" dirty="0">
                <a:solidFill>
                  <a:srgbClr val="548135"/>
                </a:solidFill>
              </a:rPr>
              <a:t>A</a:t>
            </a:r>
            <a:r>
              <a:rPr lang="en-US" sz="2200" dirty="0">
                <a:solidFill>
                  <a:srgbClr val="548135"/>
                </a:solidFill>
              </a:rPr>
              <a:t>dversity</a:t>
            </a:r>
            <a:endParaRPr sz="2200" dirty="0">
              <a:solidFill>
                <a:srgbClr val="548135"/>
              </a:solidFill>
            </a:endParaRPr>
          </a:p>
          <a:p>
            <a:pPr marL="228600" lvl="0" indent="-254000" algn="l" rtl="0">
              <a:spcBef>
                <a:spcPts val="0"/>
              </a:spcBef>
              <a:spcAft>
                <a:spcPts val="0"/>
              </a:spcAft>
              <a:buSzPts val="2200"/>
              <a:buChar char="•"/>
            </a:pPr>
            <a:r>
              <a:rPr lang="en-US" sz="2200" b="1" dirty="0">
                <a:solidFill>
                  <a:srgbClr val="2F5496"/>
                </a:solidFill>
              </a:rPr>
              <a:t>R</a:t>
            </a:r>
            <a:r>
              <a:rPr lang="en-US" sz="2200" dirty="0">
                <a:solidFill>
                  <a:srgbClr val="2F5496"/>
                </a:solidFill>
              </a:rPr>
              <a:t>esiliency</a:t>
            </a:r>
            <a:endParaRPr sz="2200" dirty="0">
              <a:solidFill>
                <a:srgbClr val="2F5496"/>
              </a:solidFill>
            </a:endParaRPr>
          </a:p>
          <a:p>
            <a:pPr marL="228600" lvl="0" indent="-254000" algn="l" rtl="0">
              <a:spcBef>
                <a:spcPts val="0"/>
              </a:spcBef>
              <a:spcAft>
                <a:spcPts val="0"/>
              </a:spcAft>
              <a:buSzPts val="2200"/>
              <a:buChar char="•"/>
            </a:pPr>
            <a:r>
              <a:rPr lang="en-US" sz="2200" b="1" dirty="0">
                <a:solidFill>
                  <a:srgbClr val="7030A0"/>
                </a:solidFill>
              </a:rPr>
              <a:t>S</a:t>
            </a:r>
            <a:r>
              <a:rPr lang="en-US" sz="2200" dirty="0">
                <a:solidFill>
                  <a:srgbClr val="7030A0"/>
                </a:solidFill>
              </a:rPr>
              <a:t>ocial Capital + PCEs (BEARS-Y)</a:t>
            </a:r>
            <a:endParaRPr sz="2200" dirty="0">
              <a:solidFill>
                <a:srgbClr val="7030A0"/>
              </a:solidFill>
            </a:endParaRPr>
          </a:p>
          <a:p>
            <a:pPr marL="228600" lvl="0" indent="-254000" algn="l" rtl="0">
              <a:spcBef>
                <a:spcPts val="0"/>
              </a:spcBef>
              <a:spcAft>
                <a:spcPts val="0"/>
              </a:spcAft>
              <a:buSzPts val="2200"/>
              <a:buChar char="•"/>
            </a:pPr>
            <a:r>
              <a:rPr lang="en-US" sz="2200" dirty="0">
                <a:solidFill>
                  <a:srgbClr val="ED7D31"/>
                </a:solidFill>
              </a:rPr>
              <a:t>Optional ACEs</a:t>
            </a:r>
            <a:endParaRPr sz="2200" dirty="0"/>
          </a:p>
          <a:p>
            <a:pPr marL="0" lvl="0" indent="0" algn="l" rtl="0">
              <a:lnSpc>
                <a:spcPct val="115000"/>
              </a:lnSpc>
              <a:spcBef>
                <a:spcPts val="0"/>
              </a:spcBef>
              <a:spcAft>
                <a:spcPts val="0"/>
              </a:spcAft>
              <a:buNone/>
            </a:pPr>
            <a:endParaRPr sz="1800" dirty="0"/>
          </a:p>
        </p:txBody>
      </p:sp>
      <p:sp>
        <p:nvSpPr>
          <p:cNvPr id="157" name="Google Shape;157;p20"/>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365CC"/>
              </a:buClr>
              <a:buSzPts val="5400"/>
              <a:buFont typeface="Calibri"/>
              <a:buNone/>
            </a:pPr>
            <a:r>
              <a:rPr lang="en-US" sz="5400" b="1" dirty="0">
                <a:solidFill>
                  <a:srgbClr val="3365CC"/>
                </a:solidFill>
              </a:rPr>
              <a:t>The </a:t>
            </a:r>
            <a:r>
              <a:rPr lang="en-US" sz="5400" b="1" dirty="0" err="1">
                <a:solidFill>
                  <a:srgbClr val="3365CC"/>
                </a:solidFill>
              </a:rPr>
              <a:t>SDoH</a:t>
            </a:r>
            <a:r>
              <a:rPr lang="en-US" sz="5400" b="1" dirty="0">
                <a:solidFill>
                  <a:srgbClr val="3365CC"/>
                </a:solidFill>
              </a:rPr>
              <a:t> BEARS Project</a:t>
            </a:r>
            <a:endParaRPr sz="5400" b="1" dirty="0">
              <a:solidFill>
                <a:srgbClr val="3365CC"/>
              </a:solidFill>
            </a:endParaRPr>
          </a:p>
        </p:txBody>
      </p:sp>
      <p:pic>
        <p:nvPicPr>
          <p:cNvPr id="158" name="Google Shape;158;p20"/>
          <p:cNvPicPr preferRelativeResize="0"/>
          <p:nvPr/>
        </p:nvPicPr>
        <p:blipFill>
          <a:blip r:embed="rId3">
            <a:alphaModFix/>
          </a:blip>
          <a:stretch>
            <a:fillRect/>
          </a:stretch>
        </p:blipFill>
        <p:spPr>
          <a:xfrm>
            <a:off x="7110125" y="3514700"/>
            <a:ext cx="4486275" cy="3086100"/>
          </a:xfrm>
          <a:prstGeom prst="rect">
            <a:avLst/>
          </a:prstGeom>
          <a:noFill/>
          <a:ln>
            <a:noFill/>
          </a:ln>
        </p:spPr>
      </p:pic>
      <p:pic>
        <p:nvPicPr>
          <p:cNvPr id="159" name="Google Shape;159;p20"/>
          <p:cNvPicPr preferRelativeResize="0"/>
          <p:nvPr/>
        </p:nvPicPr>
        <p:blipFill>
          <a:blip r:embed="rId4">
            <a:alphaModFix/>
          </a:blip>
          <a:stretch>
            <a:fillRect/>
          </a:stretch>
        </p:blipFill>
        <p:spPr>
          <a:xfrm>
            <a:off x="4710113" y="3514700"/>
            <a:ext cx="2771775" cy="1600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1"/>
          <p:cNvSpPr txBox="1"/>
          <p:nvPr/>
        </p:nvSpPr>
        <p:spPr>
          <a:xfrm>
            <a:off x="1669045" y="1822350"/>
            <a:ext cx="9283207" cy="1042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2437" dirty="0">
                <a:solidFill>
                  <a:srgbClr val="C00000"/>
                </a:solidFill>
                <a:latin typeface="Calibri"/>
                <a:ea typeface="Calibri"/>
                <a:cs typeface="Calibri"/>
                <a:sym typeface="Calibri"/>
              </a:rPr>
              <a:t>30</a:t>
            </a:r>
            <a:r>
              <a:rPr lang="en-US" sz="2437" b="0" i="0" u="none" strike="noStrike" cap="none" dirty="0">
                <a:solidFill>
                  <a:srgbClr val="C00000"/>
                </a:solidFill>
                <a:latin typeface="Calibri"/>
                <a:ea typeface="Calibri"/>
                <a:cs typeface="Calibri"/>
                <a:sym typeface="Calibri"/>
              </a:rPr>
              <a:t> </a:t>
            </a:r>
            <a:r>
              <a:rPr lang="en-US" sz="2437" b="0" i="0" u="none" strike="noStrike" cap="none" dirty="0" err="1">
                <a:solidFill>
                  <a:srgbClr val="C00000"/>
                </a:solidFill>
                <a:latin typeface="Calibri"/>
                <a:ea typeface="Calibri"/>
                <a:cs typeface="Calibri"/>
                <a:sym typeface="Calibri"/>
              </a:rPr>
              <a:t>SDoH</a:t>
            </a:r>
            <a:r>
              <a:rPr lang="en-US" sz="2437" b="0" i="0" u="none" strike="noStrike" cap="none" dirty="0">
                <a:solidFill>
                  <a:srgbClr val="C00000"/>
                </a:solidFill>
                <a:latin typeface="Calibri"/>
                <a:ea typeface="Calibri"/>
                <a:cs typeface="Calibri"/>
                <a:sym typeface="Calibri"/>
              </a:rPr>
              <a:t> Questions + Optional ACEs </a:t>
            </a:r>
            <a:br>
              <a:rPr lang="en-US" sz="2000" b="0" i="0" u="sng" strike="noStrike" cap="none" dirty="0">
                <a:solidFill>
                  <a:srgbClr val="000000"/>
                </a:solidFill>
                <a:latin typeface="Calibri"/>
                <a:ea typeface="Calibri"/>
                <a:cs typeface="Calibri"/>
                <a:sym typeface="Calibri"/>
              </a:rPr>
            </a:br>
            <a:endParaRPr sz="2000" b="0" i="0" u="sng" strike="noStrike" cap="none" dirty="0">
              <a:solidFill>
                <a:srgbClr val="000000"/>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47"/>
              <a:buFont typeface="Calibri"/>
              <a:buNone/>
            </a:pPr>
            <a:r>
              <a:rPr lang="en-US" sz="2000" b="0" i="0" u="sng" strike="noStrike" cap="none" dirty="0">
                <a:solidFill>
                  <a:srgbClr val="000000"/>
                </a:solidFill>
                <a:latin typeface="Calibri"/>
                <a:ea typeface="Calibri"/>
                <a:cs typeface="Calibri"/>
                <a:sym typeface="Calibri"/>
              </a:rPr>
              <a:t>Participants</a:t>
            </a:r>
            <a:r>
              <a:rPr lang="en-US" sz="2000" b="0" i="0" u="none" strike="noStrike" cap="none" dirty="0">
                <a:solidFill>
                  <a:srgbClr val="000000"/>
                </a:solidFill>
                <a:latin typeface="Calibri"/>
                <a:ea typeface="Calibri"/>
                <a:cs typeface="Calibri"/>
                <a:sym typeface="Calibri"/>
              </a:rPr>
              <a:t>: Convenience sample of families/caregivers at BCCH Goal 15/clinic: n ~ 150 Expanded in 2018 to include multidisciplinary teams with SW: MDT (N</a:t>
            </a:r>
            <a:r>
              <a:rPr lang="en-US" sz="2000" dirty="0">
                <a:latin typeface="Calibri"/>
                <a:ea typeface="Calibri"/>
                <a:cs typeface="Calibri"/>
                <a:sym typeface="Calibri"/>
              </a:rPr>
              <a:t>=693</a:t>
            </a:r>
            <a:r>
              <a:rPr lang="en-US" sz="2000" b="0" i="0" u="none" strike="noStrike" cap="none" dirty="0">
                <a:solidFill>
                  <a:srgbClr val="000000"/>
                </a:solidFill>
                <a:latin typeface="Calibri"/>
                <a:ea typeface="Calibri"/>
                <a:cs typeface="Calibri"/>
                <a:sym typeface="Calibri"/>
              </a:rPr>
              <a:t>)</a:t>
            </a:r>
            <a:endParaRPr sz="2000" b="0" i="0" u="none" strike="noStrike" cap="none" dirty="0">
              <a:solidFill>
                <a:srgbClr val="000000"/>
              </a:solidFill>
              <a:latin typeface="Calibri"/>
              <a:ea typeface="Calibri"/>
              <a:cs typeface="Calibri"/>
              <a:sym typeface="Calibri"/>
            </a:endParaRPr>
          </a:p>
        </p:txBody>
      </p:sp>
      <p:graphicFrame>
        <p:nvGraphicFramePr>
          <p:cNvPr id="166" name="Google Shape;166;p21"/>
          <p:cNvGraphicFramePr/>
          <p:nvPr>
            <p:extLst>
              <p:ext uri="{D42A27DB-BD31-4B8C-83A1-F6EECF244321}">
                <p14:modId xmlns:p14="http://schemas.microsoft.com/office/powerpoint/2010/main" val="3504208266"/>
              </p:ext>
            </p:extLst>
          </p:nvPr>
        </p:nvGraphicFramePr>
        <p:xfrm>
          <a:off x="1669045" y="3295435"/>
          <a:ext cx="7723750" cy="2801052"/>
        </p:xfrm>
        <a:graphic>
          <a:graphicData uri="http://schemas.openxmlformats.org/drawingml/2006/table">
            <a:tbl>
              <a:tblPr>
                <a:noFill/>
                <a:tableStyleId>{BB972F96-A401-4CFE-92DE-95CF0E447A93}</a:tableStyleId>
              </a:tblPr>
              <a:tblGrid>
                <a:gridCol w="3861875">
                  <a:extLst>
                    <a:ext uri="{9D8B030D-6E8A-4147-A177-3AD203B41FA5}">
                      <a16:colId xmlns:a16="http://schemas.microsoft.com/office/drawing/2014/main" val="20000"/>
                    </a:ext>
                  </a:extLst>
                </a:gridCol>
                <a:gridCol w="3861875">
                  <a:extLst>
                    <a:ext uri="{9D8B030D-6E8A-4147-A177-3AD203B41FA5}">
                      <a16:colId xmlns:a16="http://schemas.microsoft.com/office/drawing/2014/main" val="20001"/>
                    </a:ext>
                  </a:extLst>
                </a:gridCol>
              </a:tblGrid>
              <a:tr h="381000">
                <a:tc>
                  <a:txBody>
                    <a:bodyPr/>
                    <a:lstStyle/>
                    <a:p>
                      <a:pPr marL="0" lvl="0" indent="0" algn="l" rtl="0">
                        <a:lnSpc>
                          <a:spcPct val="90000"/>
                        </a:lnSpc>
                        <a:spcBef>
                          <a:spcPts val="0"/>
                        </a:spcBef>
                        <a:spcAft>
                          <a:spcPts val="0"/>
                        </a:spcAft>
                        <a:buClr>
                          <a:srgbClr val="000000"/>
                        </a:buClr>
                        <a:buFont typeface="Arial"/>
                        <a:buNone/>
                      </a:pPr>
                      <a:r>
                        <a:rPr lang="en-US" sz="2200">
                          <a:solidFill>
                            <a:srgbClr val="C00000"/>
                          </a:solidFill>
                          <a:latin typeface="Calibri"/>
                          <a:ea typeface="Calibri"/>
                          <a:cs typeface="Calibri"/>
                          <a:sym typeface="Calibri"/>
                        </a:rPr>
                        <a:t>10 Ambulatory Surgical Clinics</a:t>
                      </a:r>
                      <a:endParaRPr sz="2200">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lvl="0" indent="0" algn="l" rtl="0">
                        <a:lnSpc>
                          <a:spcPct val="90000"/>
                        </a:lnSpc>
                        <a:spcBef>
                          <a:spcPts val="0"/>
                        </a:spcBef>
                        <a:spcAft>
                          <a:spcPts val="0"/>
                        </a:spcAft>
                        <a:buClr>
                          <a:srgbClr val="000000"/>
                        </a:buClr>
                        <a:buSzPts val="1100"/>
                        <a:buFont typeface="Arial"/>
                        <a:buNone/>
                      </a:pPr>
                      <a:r>
                        <a:rPr lang="en-US" sz="2200">
                          <a:solidFill>
                            <a:srgbClr val="C00000"/>
                          </a:solidFill>
                          <a:latin typeface="Calibri"/>
                          <a:ea typeface="Calibri"/>
                          <a:cs typeface="Calibri"/>
                          <a:sym typeface="Calibri"/>
                        </a:rPr>
                        <a:t>3 MDT Clinics</a:t>
                      </a:r>
                      <a:endParaRPr sz="2200">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0"/>
                  </a:ext>
                </a:extLst>
              </a:tr>
              <a:tr h="381000">
                <a:tc>
                  <a:txBody>
                    <a:bodyPr/>
                    <a:lstStyle/>
                    <a:p>
                      <a:pPr marL="457200" lvl="0" indent="-317500" algn="l" rtl="0">
                        <a:spcBef>
                          <a:spcPts val="0"/>
                        </a:spcBef>
                        <a:spcAft>
                          <a:spcPts val="0"/>
                        </a:spcAft>
                        <a:buSzPts val="1400"/>
                        <a:buFont typeface="Calibri"/>
                        <a:buAutoNum type="arabicPeriod"/>
                      </a:pPr>
                      <a:r>
                        <a:rPr lang="en-US" dirty="0">
                          <a:latin typeface="Calibri"/>
                          <a:ea typeface="Calibri"/>
                          <a:cs typeface="Calibri"/>
                          <a:sym typeface="Calibri"/>
                        </a:rPr>
                        <a:t>Cerebral Palsy [Ortho]</a:t>
                      </a:r>
                      <a:endParaRPr dirty="0">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US" dirty="0">
                          <a:latin typeface="Calibri"/>
                          <a:ea typeface="Calibri"/>
                          <a:cs typeface="Calibri"/>
                          <a:sym typeface="Calibri"/>
                        </a:rPr>
                        <a:t>Dentistry</a:t>
                      </a:r>
                      <a:endParaRPr dirty="0">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US" dirty="0">
                          <a:latin typeface="Calibri"/>
                          <a:ea typeface="Calibri"/>
                          <a:cs typeface="Calibri"/>
                          <a:sym typeface="Calibri"/>
                        </a:rPr>
                        <a:t>ENT</a:t>
                      </a:r>
                      <a:endParaRPr dirty="0">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US" dirty="0">
                          <a:latin typeface="Calibri"/>
                          <a:ea typeface="Calibri"/>
                          <a:cs typeface="Calibri"/>
                          <a:sym typeface="Calibri"/>
                        </a:rPr>
                        <a:t>General Surgery</a:t>
                      </a:r>
                      <a:endParaRPr dirty="0">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US" dirty="0">
                          <a:latin typeface="Calibri"/>
                          <a:ea typeface="Calibri"/>
                          <a:cs typeface="Calibri"/>
                          <a:sym typeface="Calibri"/>
                        </a:rPr>
                        <a:t>Neurosurgery</a:t>
                      </a:r>
                      <a:endParaRPr dirty="0">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US" dirty="0">
                          <a:latin typeface="Calibri"/>
                          <a:ea typeface="Calibri"/>
                          <a:cs typeface="Calibri"/>
                          <a:sym typeface="Calibri"/>
                        </a:rPr>
                        <a:t>Ophthalmology</a:t>
                      </a:r>
                      <a:endParaRPr dirty="0">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US" dirty="0">
                          <a:latin typeface="Calibri"/>
                          <a:ea typeface="Calibri"/>
                          <a:cs typeface="Calibri"/>
                          <a:sym typeface="Calibri"/>
                        </a:rPr>
                        <a:t>Ophthalmology [RICHER]</a:t>
                      </a:r>
                      <a:endParaRPr dirty="0">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US" dirty="0">
                          <a:latin typeface="Calibri"/>
                          <a:ea typeface="Calibri"/>
                          <a:cs typeface="Calibri"/>
                          <a:sym typeface="Calibri"/>
                        </a:rPr>
                        <a:t>Orthopedics</a:t>
                      </a:r>
                      <a:endParaRPr dirty="0">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US" dirty="0">
                          <a:latin typeface="Calibri"/>
                          <a:ea typeface="Calibri"/>
                          <a:cs typeface="Calibri"/>
                          <a:sym typeface="Calibri"/>
                        </a:rPr>
                        <a:t>Plastics</a:t>
                      </a:r>
                      <a:endParaRPr dirty="0">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US" dirty="0">
                          <a:latin typeface="Calibri"/>
                          <a:ea typeface="Calibri"/>
                          <a:cs typeface="Calibri"/>
                          <a:sym typeface="Calibri"/>
                        </a:rPr>
                        <a:t>Urology</a:t>
                      </a:r>
                      <a:endParaRPr dirty="0">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457200" lvl="0" indent="-317500" algn="l" rtl="0">
                        <a:spcBef>
                          <a:spcPts val="0"/>
                        </a:spcBef>
                        <a:spcAft>
                          <a:spcPts val="0"/>
                        </a:spcAft>
                        <a:buSzPts val="1400"/>
                        <a:buFont typeface="Calibri"/>
                        <a:buAutoNum type="arabicPeriod"/>
                      </a:pPr>
                      <a:r>
                        <a:rPr lang="en-US" dirty="0">
                          <a:latin typeface="Calibri"/>
                          <a:ea typeface="Calibri"/>
                          <a:cs typeface="Calibri"/>
                          <a:sym typeface="Calibri"/>
                        </a:rPr>
                        <a:t>Cleft Palate Craniofacial</a:t>
                      </a:r>
                      <a:endParaRPr dirty="0">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US" dirty="0">
                          <a:latin typeface="Calibri"/>
                          <a:ea typeface="Calibri"/>
                          <a:cs typeface="Calibri"/>
                          <a:sym typeface="Calibri"/>
                        </a:rPr>
                        <a:t>VIP (Vision)</a:t>
                      </a:r>
                      <a:endParaRPr dirty="0">
                        <a:latin typeface="Calibri"/>
                        <a:ea typeface="Calibri"/>
                        <a:cs typeface="Calibri"/>
                        <a:sym typeface="Calibri"/>
                      </a:endParaRPr>
                    </a:p>
                    <a:p>
                      <a:pPr marL="457200" lvl="0" indent="-317500" algn="l" rtl="0">
                        <a:spcBef>
                          <a:spcPts val="0"/>
                        </a:spcBef>
                        <a:spcAft>
                          <a:spcPts val="0"/>
                        </a:spcAft>
                        <a:buSzPts val="1400"/>
                        <a:buFont typeface="Calibri"/>
                        <a:buAutoNum type="arabicPeriod"/>
                      </a:pPr>
                      <a:r>
                        <a:rPr lang="en-US" dirty="0">
                          <a:latin typeface="Calibri"/>
                          <a:ea typeface="Calibri"/>
                          <a:cs typeface="Calibri"/>
                          <a:sym typeface="Calibri"/>
                        </a:rPr>
                        <a:t>Spinal Cord</a:t>
                      </a:r>
                      <a:endParaRPr dirty="0">
                        <a:latin typeface="Calibri"/>
                        <a:ea typeface="Calibri"/>
                        <a:cs typeface="Calibri"/>
                        <a:sym typeface="Calibri"/>
                      </a:endParaRPr>
                    </a:p>
                  </a:txBody>
                  <a:tcPr marL="91425" marR="91425" marT="91425" marB="91425">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pic>
        <p:nvPicPr>
          <p:cNvPr id="167" name="Google Shape;167;p21"/>
          <p:cNvPicPr preferRelativeResize="0"/>
          <p:nvPr/>
        </p:nvPicPr>
        <p:blipFill rotWithShape="1">
          <a:blip r:embed="rId3">
            <a:alphaModFix/>
          </a:blip>
          <a:srcRect l="-939" r="-2249"/>
          <a:stretch/>
        </p:blipFill>
        <p:spPr>
          <a:xfrm>
            <a:off x="8134950" y="4217425"/>
            <a:ext cx="3371151" cy="2511950"/>
          </a:xfrm>
          <a:prstGeom prst="rect">
            <a:avLst/>
          </a:prstGeom>
          <a:noFill/>
          <a:ln>
            <a:noFill/>
          </a:ln>
        </p:spPr>
      </p:pic>
      <p:sp>
        <p:nvSpPr>
          <p:cNvPr id="168" name="Google Shape;168;p21"/>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3365CC"/>
              </a:buClr>
              <a:buSzPts val="5400"/>
              <a:buFont typeface="Calibri"/>
              <a:buNone/>
            </a:pPr>
            <a:r>
              <a:rPr lang="en-US" sz="5400" b="1">
                <a:solidFill>
                  <a:srgbClr val="3365CC"/>
                </a:solidFill>
              </a:rPr>
              <a:t>Surgery and Society</a:t>
            </a:r>
            <a:endParaRPr sz="5400" b="1">
              <a:solidFill>
                <a:srgbClr val="3365CC"/>
              </a:solidFill>
            </a:endParaRPr>
          </a:p>
        </p:txBody>
      </p:sp>
      <p:pic>
        <p:nvPicPr>
          <p:cNvPr id="6" name="Google Shape;111;p15">
            <a:extLst>
              <a:ext uri="{FF2B5EF4-FFF2-40B4-BE49-F238E27FC236}">
                <a16:creationId xmlns:a16="http://schemas.microsoft.com/office/drawing/2014/main" id="{3FB63732-7A5E-224E-A944-5F6A3FEFC77B}"/>
              </a:ext>
            </a:extLst>
          </p:cNvPr>
          <p:cNvPicPr preferRelativeResize="0"/>
          <p:nvPr/>
        </p:nvPicPr>
        <p:blipFill>
          <a:blip r:embed="rId4">
            <a:alphaModFix/>
          </a:blip>
          <a:stretch>
            <a:fillRect/>
          </a:stretch>
        </p:blipFill>
        <p:spPr>
          <a:xfrm>
            <a:off x="5026096" y="5644264"/>
            <a:ext cx="1190625" cy="1171575"/>
          </a:xfrm>
          <a:prstGeom prst="rect">
            <a:avLst/>
          </a:prstGeom>
          <a:noFill/>
          <a:ln>
            <a:noFill/>
          </a:ln>
        </p:spPr>
      </p:pic>
      <p:sp>
        <p:nvSpPr>
          <p:cNvPr id="2" name="Rectangle 1">
            <a:extLst>
              <a:ext uri="{FF2B5EF4-FFF2-40B4-BE49-F238E27FC236}">
                <a16:creationId xmlns:a16="http://schemas.microsoft.com/office/drawing/2014/main" id="{EC950905-AD98-7440-9066-4BCA74626C69}"/>
              </a:ext>
            </a:extLst>
          </p:cNvPr>
          <p:cNvSpPr/>
          <p:nvPr/>
        </p:nvSpPr>
        <p:spPr>
          <a:xfrm>
            <a:off x="1200968" y="6250659"/>
            <a:ext cx="6096000" cy="573234"/>
          </a:xfrm>
          <a:prstGeom prst="rect">
            <a:avLst/>
          </a:prstGeom>
        </p:spPr>
        <p:txBody>
          <a:bodyPr>
            <a:spAutoFit/>
          </a:bodyPr>
          <a:lstStyle/>
          <a:p>
            <a:pPr lvl="0">
              <a:lnSpc>
                <a:spcPct val="115000"/>
              </a:lnSpc>
              <a:buClr>
                <a:schemeClr val="dk1"/>
              </a:buClr>
              <a:buSzPts val="1100"/>
            </a:pPr>
            <a:r>
              <a:rPr lang="en-US" dirty="0">
                <a:solidFill>
                  <a:srgbClr val="212121"/>
                </a:solidFill>
                <a:highlight>
                  <a:srgbClr val="FFFFFF"/>
                </a:highlight>
                <a:latin typeface="Calibri"/>
                <a:ea typeface="Calibri"/>
                <a:cs typeface="Calibri"/>
                <a:sym typeface="Calibri"/>
              </a:rPr>
              <a:t>OPSEI Surgery and Society site</a:t>
            </a:r>
          </a:p>
          <a:p>
            <a:pPr lvl="0">
              <a:lnSpc>
                <a:spcPct val="115000"/>
              </a:lnSpc>
            </a:pPr>
            <a:r>
              <a:rPr lang="en-US" u="sng" dirty="0">
                <a:solidFill>
                  <a:schemeClr val="hlink"/>
                </a:solidFill>
                <a:highlight>
                  <a:srgbClr val="FFFFFF"/>
                </a:highlight>
                <a:latin typeface="Calibri"/>
                <a:ea typeface="Calibri"/>
                <a:cs typeface="Calibri"/>
                <a:sym typeface="Calibri"/>
                <a:hlinkClick r:id="rId5"/>
              </a:rPr>
              <a:t>https://www.bcchr.ca/opsei/surgery-and-society</a:t>
            </a:r>
            <a:endParaRPr lang="en-US" dirty="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314</TotalTime>
  <Words>2453</Words>
  <Application>Microsoft Office PowerPoint</Application>
  <PresentationFormat>Widescreen</PresentationFormat>
  <Paragraphs>249</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Lato</vt:lpstr>
      <vt:lpstr>Noto Sans</vt:lpstr>
      <vt:lpstr>Office Theme</vt:lpstr>
      <vt:lpstr>Implementing ACEs &amp; Social Determinants of Health (SDoH) Into Your Practice to Improve Care for Children, Youth and Families</vt:lpstr>
      <vt:lpstr>PowerPoint Presentation</vt:lpstr>
      <vt:lpstr>Objectives</vt:lpstr>
      <vt:lpstr>Substantive Equity</vt:lpstr>
      <vt:lpstr>SDOH/BEARS Team</vt:lpstr>
      <vt:lpstr>PowerPoint Presentation</vt:lpstr>
      <vt:lpstr>PowerPoint Presentation</vt:lpstr>
      <vt:lpstr>The SDoH BEARS Project</vt:lpstr>
      <vt:lpstr>Surgery and Society</vt:lpstr>
      <vt:lpstr>PowerPoint Presentation</vt:lpstr>
      <vt:lpstr>BEARS Impact &amp; Feasibility Alesia DiCicco &amp; Taylor Ricci</vt:lpstr>
      <vt:lpstr>THEME 1- Examining how adopting the BEARS Questionnaire changed clinician practice </vt:lpstr>
      <vt:lpstr>THEME 2: Feasibility of Implementing the BEARS Questionnaire into Clinic </vt:lpstr>
      <vt:lpstr>THEME 2: Feasibility of Implementing the BEARS Questionnaire into Clinic</vt:lpstr>
      <vt:lpstr>BEARS &amp; ACEs</vt:lpstr>
      <vt:lpstr>THEME 3: Supports to continue more robust social screening in our clinic visits</vt:lpstr>
      <vt:lpstr>Early Conclusions</vt:lpstr>
      <vt:lpstr>Ambulatory Clinic Workflow - Paper/Tablet</vt:lpstr>
      <vt:lpstr>COVID Adaptations - Electronic Surveys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inequities in pediatric ophthalmology populations Dr. Jane Gardiner &amp; Bonnie He</vt:lpstr>
      <vt:lpstr>SDoH Red Flags &amp; BEARS</vt:lpstr>
      <vt:lpstr>The COVID Check-in Lisa Szostek</vt:lpstr>
      <vt:lpstr>Food Sovereignty Study Melody Tsai</vt:lpstr>
      <vt:lpstr>PowerPoint Presentation</vt:lpstr>
      <vt:lpstr>Child Rights Dialogue Amy Beevor-Potts</vt:lpstr>
      <vt:lpstr>PowerPoint Presentation</vt:lpstr>
      <vt:lpstr>Social Medicine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Implementing ACEs &amp; Social Determinants of Health (SDoH) Into Your Practice to Improve Care for Children, Youth and Families</dc:title>
  <dc:creator>Wallbank, Krysta</dc:creator>
  <cp:lastModifiedBy>Wallbank, Krysta</cp:lastModifiedBy>
  <cp:revision>8</cp:revision>
  <dcterms:modified xsi:type="dcterms:W3CDTF">2020-12-18T19:10:45Z</dcterms:modified>
</cp:coreProperties>
</file>