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3" r:id="rId1"/>
    <p:sldMasterId id="2147483735" r:id="rId2"/>
  </p:sldMasterIdLst>
  <p:notesMasterIdLst>
    <p:notesMasterId r:id="rId21"/>
  </p:notesMasterIdLst>
  <p:sldIdLst>
    <p:sldId id="256" r:id="rId3"/>
    <p:sldId id="257" r:id="rId4"/>
    <p:sldId id="269" r:id="rId5"/>
    <p:sldId id="270" r:id="rId6"/>
    <p:sldId id="271" r:id="rId7"/>
    <p:sldId id="272" r:id="rId8"/>
    <p:sldId id="273" r:id="rId9"/>
    <p:sldId id="274" r:id="rId10"/>
    <p:sldId id="275" r:id="rId11"/>
    <p:sldId id="276" r:id="rId12"/>
    <p:sldId id="277" r:id="rId13"/>
    <p:sldId id="261" r:id="rId14"/>
    <p:sldId id="260" r:id="rId15"/>
    <p:sldId id="262" r:id="rId16"/>
    <p:sldId id="258" r:id="rId17"/>
    <p:sldId id="268" r:id="rId18"/>
    <p:sldId id="266" r:id="rId19"/>
    <p:sldId id="267"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3" autoAdjust="0"/>
    <p:restoredTop sz="94660"/>
  </p:normalViewPr>
  <p:slideViewPr>
    <p:cSldViewPr snapToGrid="0">
      <p:cViewPr varScale="1">
        <p:scale>
          <a:sx n="78" d="100"/>
          <a:sy n="78" d="100"/>
        </p:scale>
        <p:origin x="102" y="28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6F78AB-75C3-4A47-A7D1-AF29A2528D6E}" type="datetimeFigureOut">
              <a:rPr lang="en-CA" smtClean="0"/>
              <a:t>2020-10-23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88ECA6-18D8-447E-9719-6CB7DA3CC5FB}" type="slidenum">
              <a:rPr lang="en-CA" smtClean="0"/>
              <a:t>‹#›</a:t>
            </a:fld>
            <a:endParaRPr lang="en-CA"/>
          </a:p>
        </p:txBody>
      </p:sp>
    </p:spTree>
    <p:extLst>
      <p:ext uri="{BB962C8B-B14F-4D97-AF65-F5344CB8AC3E}">
        <p14:creationId xmlns:p14="http://schemas.microsoft.com/office/powerpoint/2010/main" val="5938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a:t>
            </a:r>
            <a:r>
              <a:rPr lang="en-US" baseline="0" dirty="0"/>
              <a:t> name is Shannon Girling-Hebert and I am here today with Dr. Greg Andreas to share our project: Open Conversations in Palliative Care – the East Kootenay experience.</a:t>
            </a:r>
            <a:endParaRPr lang="en-CA" dirty="0"/>
          </a:p>
        </p:txBody>
      </p:sp>
      <p:sp>
        <p:nvSpPr>
          <p:cNvPr id="4" name="Slide Number Placeholder 3"/>
          <p:cNvSpPr>
            <a:spLocks noGrp="1"/>
          </p:cNvSpPr>
          <p:nvPr>
            <p:ph type="sldNum" sz="quarter" idx="10"/>
          </p:nvPr>
        </p:nvSpPr>
        <p:spPr/>
        <p:txBody>
          <a:bodyPr/>
          <a:lstStyle/>
          <a:p>
            <a:fld id="{B388ECA6-18D8-447E-9719-6CB7DA3CC5FB}" type="slidenum">
              <a:rPr lang="en-CA" smtClean="0"/>
              <a:t>1</a:t>
            </a:fld>
            <a:endParaRPr lang="en-CA"/>
          </a:p>
        </p:txBody>
      </p:sp>
    </p:spTree>
    <p:extLst>
      <p:ext uri="{BB962C8B-B14F-4D97-AF65-F5344CB8AC3E}">
        <p14:creationId xmlns:p14="http://schemas.microsoft.com/office/powerpoint/2010/main" val="3691358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Project involves bringing together physicians and health and</a:t>
            </a:r>
            <a:r>
              <a:rPr lang="en-US" baseline="0" dirty="0"/>
              <a:t> allied providers, along with a family member, to collaborate and explore best practice and challenges associated with Palliative care with a goal to write the best last chapter of one’s life.</a:t>
            </a:r>
            <a:endParaRPr lang="en-CA" dirty="0"/>
          </a:p>
        </p:txBody>
      </p:sp>
      <p:sp>
        <p:nvSpPr>
          <p:cNvPr id="4" name="Slide Number Placeholder 3"/>
          <p:cNvSpPr>
            <a:spLocks noGrp="1"/>
          </p:cNvSpPr>
          <p:nvPr>
            <p:ph type="sldNum" sz="quarter" idx="10"/>
          </p:nvPr>
        </p:nvSpPr>
        <p:spPr/>
        <p:txBody>
          <a:bodyPr/>
          <a:lstStyle/>
          <a:p>
            <a:fld id="{B388ECA6-18D8-447E-9719-6CB7DA3CC5FB}" type="slidenum">
              <a:rPr lang="en-CA" smtClean="0"/>
              <a:t>2</a:t>
            </a:fld>
            <a:endParaRPr lang="en-CA"/>
          </a:p>
        </p:txBody>
      </p:sp>
    </p:spTree>
    <p:extLst>
      <p:ext uri="{BB962C8B-B14F-4D97-AF65-F5344CB8AC3E}">
        <p14:creationId xmlns:p14="http://schemas.microsoft.com/office/powerpoint/2010/main" val="3756960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integrated collaborative team we talk about values and connection. The project strives to promote curiosity</a:t>
            </a:r>
            <a:r>
              <a:rPr lang="en-US" baseline="0" dirty="0"/>
              <a:t> and self-awareness. At each event attendees hear personal stories and from there talk about how relationships can be built to surround the patient with opportunities and services that best fit their individual needs. We also talk about difficult conversations and the value to truly getting to know the patient when initiating these conversations.</a:t>
            </a:r>
            <a:endParaRPr lang="en-CA" dirty="0"/>
          </a:p>
        </p:txBody>
      </p:sp>
      <p:sp>
        <p:nvSpPr>
          <p:cNvPr id="4" name="Slide Number Placeholder 3"/>
          <p:cNvSpPr>
            <a:spLocks noGrp="1"/>
          </p:cNvSpPr>
          <p:nvPr>
            <p:ph type="sldNum" sz="quarter" idx="10"/>
          </p:nvPr>
        </p:nvSpPr>
        <p:spPr/>
        <p:txBody>
          <a:bodyPr/>
          <a:lstStyle/>
          <a:p>
            <a:fld id="{B388ECA6-18D8-447E-9719-6CB7DA3CC5FB}" type="slidenum">
              <a:rPr lang="en-CA" smtClean="0"/>
              <a:t>12</a:t>
            </a:fld>
            <a:endParaRPr lang="en-CA"/>
          </a:p>
        </p:txBody>
      </p:sp>
    </p:spTree>
    <p:extLst>
      <p:ext uri="{BB962C8B-B14F-4D97-AF65-F5344CB8AC3E}">
        <p14:creationId xmlns:p14="http://schemas.microsoft.com/office/powerpoint/2010/main" val="3479544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sat down together</a:t>
            </a:r>
            <a:r>
              <a:rPr lang="en-US" baseline="0" dirty="0"/>
              <a:t> and shared a meal; like conversations around the kitchen table. We invited many interest groups and stakeholders. The biggest challenge was having to limit attendance. We needed groups in each community of 25 or less to have effective conversations. We had so much interest that a waitlist in each community needed to be kept. There was just that much interest in the project.  A total of 34 physicians participated at four community events – at least 8 at each event. A Collaborative Team Map was developed showing what services are available from each entity/organization to support the palliative journey.</a:t>
            </a:r>
            <a:endParaRPr lang="en-CA" dirty="0"/>
          </a:p>
        </p:txBody>
      </p:sp>
      <p:sp>
        <p:nvSpPr>
          <p:cNvPr id="4" name="Slide Number Placeholder 3"/>
          <p:cNvSpPr>
            <a:spLocks noGrp="1"/>
          </p:cNvSpPr>
          <p:nvPr>
            <p:ph type="sldNum" sz="quarter" idx="10"/>
          </p:nvPr>
        </p:nvSpPr>
        <p:spPr/>
        <p:txBody>
          <a:bodyPr/>
          <a:lstStyle/>
          <a:p>
            <a:fld id="{B388ECA6-18D8-447E-9719-6CB7DA3CC5FB}" type="slidenum">
              <a:rPr lang="en-CA" smtClean="0"/>
              <a:t>13</a:t>
            </a:fld>
            <a:endParaRPr lang="en-CA"/>
          </a:p>
        </p:txBody>
      </p:sp>
    </p:spTree>
    <p:extLst>
      <p:ext uri="{BB962C8B-B14F-4D97-AF65-F5344CB8AC3E}">
        <p14:creationId xmlns:p14="http://schemas.microsoft.com/office/powerpoint/2010/main" val="264024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discussion evolved into</a:t>
            </a:r>
            <a:r>
              <a:rPr lang="en-US" baseline="0" dirty="0"/>
              <a:t> break out sessions with a mixture of participants. For example, at one table there might be a physician, a RN, a Care Aid, Hospice, a First Nation nurse, a social worker, a community paramedic and a family member while another table would have a physiotherapist, an occupational therapist, a physician, an RN, a pharmacist, patient voice, case and discharge managers, etc. The driving questions were presented and all responses recorded and presented back to the larger group. This information was eventually collated and documented into a presentation format and sent out to all participants. A couple examples of how this changed or improved practice was Hospice’s commitment to provide awareness sessions on what they do and how they can help or how the community paramedic program can support home support and palliative patients at home.</a:t>
            </a:r>
            <a:endParaRPr lang="en-CA" dirty="0"/>
          </a:p>
        </p:txBody>
      </p:sp>
      <p:sp>
        <p:nvSpPr>
          <p:cNvPr id="4" name="Slide Number Placeholder 3"/>
          <p:cNvSpPr>
            <a:spLocks noGrp="1"/>
          </p:cNvSpPr>
          <p:nvPr>
            <p:ph type="sldNum" sz="quarter" idx="10"/>
          </p:nvPr>
        </p:nvSpPr>
        <p:spPr/>
        <p:txBody>
          <a:bodyPr/>
          <a:lstStyle/>
          <a:p>
            <a:fld id="{B388ECA6-18D8-447E-9719-6CB7DA3CC5FB}" type="slidenum">
              <a:rPr lang="en-CA" smtClean="0"/>
              <a:t>14</a:t>
            </a:fld>
            <a:endParaRPr lang="en-CA"/>
          </a:p>
        </p:txBody>
      </p:sp>
    </p:spTree>
    <p:extLst>
      <p:ext uri="{BB962C8B-B14F-4D97-AF65-F5344CB8AC3E}">
        <p14:creationId xmlns:p14="http://schemas.microsoft.com/office/powerpoint/2010/main" val="3729428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Event is led by a local pilot physician who asks one of their patients or family</a:t>
            </a:r>
            <a:r>
              <a:rPr lang="en-US" baseline="0" dirty="0"/>
              <a:t> member</a:t>
            </a:r>
            <a:r>
              <a:rPr lang="en-US" dirty="0"/>
              <a:t> to tell the story of their personal Palliative journey;</a:t>
            </a:r>
          </a:p>
          <a:p>
            <a:r>
              <a:rPr lang="en-US" dirty="0"/>
              <a:t>Once identified, the patient</a:t>
            </a:r>
            <a:r>
              <a:rPr lang="en-US" baseline="0" dirty="0"/>
              <a:t> or </a:t>
            </a:r>
            <a:r>
              <a:rPr lang="en-US" dirty="0"/>
              <a:t>family member is contacted by the Project Lead to offer support, answer questions, and further explain the format and goals of the project;</a:t>
            </a:r>
          </a:p>
          <a:p>
            <a:r>
              <a:rPr lang="en-US" dirty="0"/>
              <a:t>The patient or family member writes their own story – it is not altered in any way;</a:t>
            </a:r>
          </a:p>
          <a:p>
            <a:r>
              <a:rPr lang="en-US" dirty="0"/>
              <a:t>The patient</a:t>
            </a:r>
            <a:r>
              <a:rPr lang="en-US" baseline="0" dirty="0"/>
              <a:t> or </a:t>
            </a:r>
            <a:r>
              <a:rPr lang="en-US" dirty="0"/>
              <a:t>family member attends the event and kicks off collaboration with the presentation of their story;</a:t>
            </a:r>
          </a:p>
          <a:p>
            <a:r>
              <a:rPr lang="en-US" dirty="0"/>
              <a:t>Following the patient or family member presentation, the attendees collaborate on best practices and challenges in Palliative Care – THEY DO NOT DEBATE the story – it belongs to the patient or family member and cannot be altered or disputed;</a:t>
            </a:r>
          </a:p>
          <a:p>
            <a:r>
              <a:rPr lang="en-US" dirty="0"/>
              <a:t>However, the patient or family member is a full participant in the collaborative content of the Event.</a:t>
            </a:r>
            <a:endParaRPr lang="en-CA" dirty="0"/>
          </a:p>
          <a:p>
            <a:endParaRPr lang="en-CA" dirty="0"/>
          </a:p>
        </p:txBody>
      </p:sp>
      <p:sp>
        <p:nvSpPr>
          <p:cNvPr id="4" name="Slide Number Placeholder 3"/>
          <p:cNvSpPr>
            <a:spLocks noGrp="1"/>
          </p:cNvSpPr>
          <p:nvPr>
            <p:ph type="sldNum" sz="quarter" idx="10"/>
          </p:nvPr>
        </p:nvSpPr>
        <p:spPr/>
        <p:txBody>
          <a:bodyPr/>
          <a:lstStyle/>
          <a:p>
            <a:fld id="{B388ECA6-18D8-447E-9719-6CB7DA3CC5FB}" type="slidenum">
              <a:rPr lang="en-CA" smtClean="0"/>
              <a:t>15</a:t>
            </a:fld>
            <a:endParaRPr lang="en-CA"/>
          </a:p>
        </p:txBody>
      </p:sp>
    </p:spTree>
    <p:extLst>
      <p:ext uri="{BB962C8B-B14F-4D97-AF65-F5344CB8AC3E}">
        <p14:creationId xmlns:p14="http://schemas.microsoft.com/office/powerpoint/2010/main" val="1534975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patient or family member subsequently works with the Project Lead in turning their story into a patient journey map – story board;</a:t>
            </a:r>
          </a:p>
          <a:p>
            <a:r>
              <a:rPr lang="en-US" dirty="0"/>
              <a:t>Again, the story is not changed; however, possible risk mitigations (where there were challenges) are added to the map;</a:t>
            </a:r>
          </a:p>
          <a:p>
            <a:r>
              <a:rPr lang="en-US" dirty="0"/>
              <a:t>The patient or family member is engaged throughout the mapping process;</a:t>
            </a:r>
          </a:p>
          <a:p>
            <a:r>
              <a:rPr lang="en-US" dirty="0"/>
              <a:t>The final draft of the Journey Map must be approved by the patient or family member before final printing.</a:t>
            </a:r>
            <a:endParaRPr lang="en-CA" dirty="0"/>
          </a:p>
          <a:p>
            <a:endParaRPr lang="en-CA" dirty="0"/>
          </a:p>
        </p:txBody>
      </p:sp>
      <p:sp>
        <p:nvSpPr>
          <p:cNvPr id="4" name="Slide Number Placeholder 3"/>
          <p:cNvSpPr>
            <a:spLocks noGrp="1"/>
          </p:cNvSpPr>
          <p:nvPr>
            <p:ph type="sldNum" sz="quarter" idx="10"/>
          </p:nvPr>
        </p:nvSpPr>
        <p:spPr/>
        <p:txBody>
          <a:bodyPr/>
          <a:lstStyle/>
          <a:p>
            <a:fld id="{B388ECA6-18D8-447E-9719-6CB7DA3CC5FB}" type="slidenum">
              <a:rPr lang="en-CA" smtClean="0"/>
              <a:t>16</a:t>
            </a:fld>
            <a:endParaRPr lang="en-CA"/>
          </a:p>
        </p:txBody>
      </p:sp>
    </p:spTree>
    <p:extLst>
      <p:ext uri="{BB962C8B-B14F-4D97-AF65-F5344CB8AC3E}">
        <p14:creationId xmlns:p14="http://schemas.microsoft.com/office/powerpoint/2010/main" val="2475427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early 2020 our project was significantly impacted by Covid-19.</a:t>
            </a:r>
            <a:r>
              <a:rPr lang="en-US" baseline="0" dirty="0"/>
              <a:t> Because the Project was centered around gathering together, we had to step back and regroup. Pre-covid-19 we held in person events in four East Kootenay Communities and planned to hold events in Golden and the Elk Valley. The pandemic changed that knowing that gathering our most valuable health resources would be irresponsible given how much they are needed on the pandemic front. As a result, we have had to regroup and find new ways to maintain project momentum. During this time of social distancing, we are developing materials to be shared out to our providers and the health authority. We hope to hold Physician web meetings hearing their stories and perspective on Integrated Palliative Care. We are also planning circle-back web meetings with our Physician Pilots in each of our communities to learn about the impact of this project on their Palliative practice as well as to hear about the growth of their integrated collaborative networks. What’s working well? What needs improvement? What is the next big idea?</a:t>
            </a:r>
            <a:endParaRPr lang="en-CA" dirty="0"/>
          </a:p>
        </p:txBody>
      </p:sp>
      <p:sp>
        <p:nvSpPr>
          <p:cNvPr id="4" name="Slide Number Placeholder 3"/>
          <p:cNvSpPr>
            <a:spLocks noGrp="1"/>
          </p:cNvSpPr>
          <p:nvPr>
            <p:ph type="sldNum" sz="quarter" idx="10"/>
          </p:nvPr>
        </p:nvSpPr>
        <p:spPr/>
        <p:txBody>
          <a:bodyPr/>
          <a:lstStyle/>
          <a:p>
            <a:fld id="{B388ECA6-18D8-447E-9719-6CB7DA3CC5FB}" type="slidenum">
              <a:rPr lang="en-CA" smtClean="0"/>
              <a:t>17</a:t>
            </a:fld>
            <a:endParaRPr lang="en-CA"/>
          </a:p>
        </p:txBody>
      </p:sp>
    </p:spTree>
    <p:extLst>
      <p:ext uri="{BB962C8B-B14F-4D97-AF65-F5344CB8AC3E}">
        <p14:creationId xmlns:p14="http://schemas.microsoft.com/office/powerpoint/2010/main" val="2852373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C96C3C9-72B7-B647-A270-3F4E22F07ADB}"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10/23/2020</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5969BC-47D1-8248-BEDD-F1F4923BD94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2019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C96C3C9-72B7-B647-A270-3F4E22F07ADB}"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10/23/2020</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5969BC-47D1-8248-BEDD-F1F4923BD94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949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C96C3C9-72B7-B647-A270-3F4E22F07ADB}"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10/23/2020</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5969BC-47D1-8248-BEDD-F1F4923BD94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27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smtClean="0"/>
              <a:t>10/23/2020</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43965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50948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10/23/2020</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20455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10/23/2020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13321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10/23/2020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532766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10/23/2020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411468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10/23/2020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48453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56428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C96C3C9-72B7-B647-A270-3F4E22F07ADB}"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10/23/2020</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5969BC-47D1-8248-BEDD-F1F4923BD94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5911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043723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985845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10/23/2020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566767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10/23/2020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1262586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smtClean="0"/>
              <a:pPr/>
              <a:t>10/23/2020</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968796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10/23/2020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410162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10/23/2020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287044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076737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smtClean="0"/>
              <a:pPr/>
              <a:t>10/23/2020</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23442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C96C3C9-72B7-B647-A270-3F4E22F07ADB}"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10/23/2020</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5969BC-47D1-8248-BEDD-F1F4923BD94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9620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C96C3C9-72B7-B647-A270-3F4E22F07ADB}"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10/23/2020</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5969BC-47D1-8248-BEDD-F1F4923BD94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922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C96C3C9-72B7-B647-A270-3F4E22F07ADB}"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10/23/2020</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5969BC-47D1-8248-BEDD-F1F4923BD94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620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C96C3C9-72B7-B647-A270-3F4E22F07ADB}"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10/23/2020</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5969BC-47D1-8248-BEDD-F1F4923BD94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264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C96C3C9-72B7-B647-A270-3F4E22F07ADB}"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10/23/2020</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5969BC-47D1-8248-BEDD-F1F4923BD94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5127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C96C3C9-72B7-B647-A270-3F4E22F07ADB}"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10/23/2020</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5969BC-47D1-8248-BEDD-F1F4923BD94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7420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C96C3C9-72B7-B647-A270-3F4E22F07ADB}"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10/23/2020</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5969BC-47D1-8248-BEDD-F1F4923BD94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092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7C96C3C9-72B7-B647-A270-3F4E22F07ADB}"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10/23/2020</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305969BC-47D1-8248-BEDD-F1F4923BD94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6799236"/>
      </p:ext>
    </p:extLst>
  </p:cSld>
  <p:clrMap bg1="dk1" tx1="lt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10/23/2020</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181430028"/>
      </p:ext>
    </p:extLst>
  </p:cSld>
  <p:clrMap bg1="dk1" tx1="lt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21.emf"/><Relationship Id="rId4" Type="http://schemas.openxmlformats.org/officeDocument/2006/relationships/image" Target="../media/image20.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010303"/>
            <a:ext cx="9448800" cy="1825096"/>
          </a:xfrm>
        </p:spPr>
        <p:txBody>
          <a:bodyPr/>
          <a:lstStyle/>
          <a:p>
            <a:pPr algn="r"/>
            <a:r>
              <a:rPr lang="en-US" dirty="0"/>
              <a:t>Open conversations in palliative care</a:t>
            </a:r>
            <a:endParaRPr lang="en-CA" dirty="0"/>
          </a:p>
        </p:txBody>
      </p:sp>
      <p:sp>
        <p:nvSpPr>
          <p:cNvPr id="3" name="Subtitle 2"/>
          <p:cNvSpPr>
            <a:spLocks noGrp="1"/>
          </p:cNvSpPr>
          <p:nvPr>
            <p:ph type="subTitle" idx="1"/>
          </p:nvPr>
        </p:nvSpPr>
        <p:spPr>
          <a:xfrm>
            <a:off x="1371600" y="3632200"/>
            <a:ext cx="9448800" cy="1717039"/>
          </a:xfrm>
        </p:spPr>
        <p:txBody>
          <a:bodyPr>
            <a:normAutofit/>
          </a:bodyPr>
          <a:lstStyle/>
          <a:p>
            <a:pPr algn="r"/>
            <a:r>
              <a:rPr lang="en-US" dirty="0"/>
              <a:t>An East Kootenay Project</a:t>
            </a:r>
          </a:p>
          <a:p>
            <a:pPr algn="r"/>
            <a:r>
              <a:rPr lang="en-US" dirty="0"/>
              <a:t>Physician Lead: Greg Andreas</a:t>
            </a:r>
          </a:p>
          <a:p>
            <a:pPr algn="r"/>
            <a:r>
              <a:rPr lang="en-US" dirty="0"/>
              <a:t>Project Lead: Shannon Girling-Hebert</a:t>
            </a:r>
            <a:endParaRPr lang="en-CA" dirty="0"/>
          </a:p>
        </p:txBody>
      </p:sp>
      <p:pic>
        <p:nvPicPr>
          <p:cNvPr id="4" name="Picture 3"/>
          <p:cNvPicPr>
            <a:picLocks noChangeAspect="1"/>
          </p:cNvPicPr>
          <p:nvPr/>
        </p:nvPicPr>
        <p:blipFill>
          <a:blip r:embed="rId3"/>
          <a:stretch>
            <a:fillRect/>
          </a:stretch>
        </p:blipFill>
        <p:spPr>
          <a:xfrm>
            <a:off x="291665" y="5495925"/>
            <a:ext cx="3860458" cy="1250185"/>
          </a:xfrm>
          <a:prstGeom prst="rect">
            <a:avLst/>
          </a:prstGeom>
          <a:effectLst/>
        </p:spPr>
      </p:pic>
      <p:pic>
        <p:nvPicPr>
          <p:cNvPr id="6" name="Picture 5"/>
          <p:cNvPicPr>
            <a:picLocks noChangeAspect="1"/>
          </p:cNvPicPr>
          <p:nvPr/>
        </p:nvPicPr>
        <p:blipFill>
          <a:blip r:embed="rId4"/>
          <a:stretch>
            <a:fillRect/>
          </a:stretch>
        </p:blipFill>
        <p:spPr>
          <a:xfrm>
            <a:off x="9106677" y="5501827"/>
            <a:ext cx="2834851" cy="1244283"/>
          </a:xfrm>
          <a:prstGeom prst="rect">
            <a:avLst/>
          </a:prstGeom>
        </p:spPr>
      </p:pic>
    </p:spTree>
    <p:extLst>
      <p:ext uri="{BB962C8B-B14F-4D97-AF65-F5344CB8AC3E}">
        <p14:creationId xmlns:p14="http://schemas.microsoft.com/office/powerpoint/2010/main" val="1836286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2D3332A-5071-6C46-9AF3-0C1493EB0CC4}"/>
              </a:ext>
            </a:extLst>
          </p:cNvPr>
          <p:cNvSpPr>
            <a:spLocks noGrp="1"/>
          </p:cNvSpPr>
          <p:nvPr>
            <p:ph type="ctrTitle"/>
          </p:nvPr>
        </p:nvSpPr>
        <p:spPr>
          <a:xfrm>
            <a:off x="2782176" y="508154"/>
            <a:ext cx="2835571" cy="2283066"/>
          </a:xfrm>
          <a:effectLst>
            <a:outerShdw blurRad="50800" dist="38100" dir="2700000" algn="tl" rotWithShape="0">
              <a:prstClr val="black">
                <a:alpha val="40000"/>
              </a:prstClr>
            </a:outerShdw>
          </a:effectLst>
        </p:spPr>
        <p:txBody>
          <a:bodyPr anchor="ctr">
            <a:normAutofit/>
          </a:bodyPr>
          <a:lstStyle/>
          <a:p>
            <a:r>
              <a:rPr lang="en-US" sz="7200" dirty="0">
                <a:solidFill>
                  <a:srgbClr val="FFFFFF"/>
                </a:solidFill>
                <a:effectLst>
                  <a:outerShdw blurRad="50800" dist="38100" dir="2700000" algn="tl" rotWithShape="0">
                    <a:prstClr val="black">
                      <a:alpha val="40000"/>
                    </a:prstClr>
                  </a:outerShdw>
                </a:effectLst>
                <a:latin typeface="Bradley Hand" pitchFamily="2" charset="77"/>
              </a:rPr>
              <a:t>You</a:t>
            </a:r>
          </a:p>
        </p:txBody>
      </p:sp>
      <p:sp>
        <p:nvSpPr>
          <p:cNvPr id="11" name="Title 1">
            <a:extLst>
              <a:ext uri="{FF2B5EF4-FFF2-40B4-BE49-F238E27FC236}">
                <a16:creationId xmlns:a16="http://schemas.microsoft.com/office/drawing/2014/main" id="{FEB26F48-16AF-6948-B13E-C754301D8CAD}"/>
              </a:ext>
            </a:extLst>
          </p:cNvPr>
          <p:cNvSpPr txBox="1">
            <a:spLocks/>
          </p:cNvSpPr>
          <p:nvPr/>
        </p:nvSpPr>
        <p:spPr>
          <a:xfrm>
            <a:off x="4673647" y="3350020"/>
            <a:ext cx="2835571" cy="2283066"/>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Bradley Hand" pitchFamily="2" charset="77"/>
                <a:ea typeface="+mj-ea"/>
                <a:cs typeface="+mj-cs"/>
              </a:rPr>
              <a:t>We</a:t>
            </a:r>
          </a:p>
        </p:txBody>
      </p:sp>
      <p:sp>
        <p:nvSpPr>
          <p:cNvPr id="12" name="Title 1">
            <a:extLst>
              <a:ext uri="{FF2B5EF4-FFF2-40B4-BE49-F238E27FC236}">
                <a16:creationId xmlns:a16="http://schemas.microsoft.com/office/drawing/2014/main" id="{5A9BFBD3-A364-0744-AFEC-056B1BC130B5}"/>
              </a:ext>
            </a:extLst>
          </p:cNvPr>
          <p:cNvSpPr txBox="1">
            <a:spLocks/>
          </p:cNvSpPr>
          <p:nvPr/>
        </p:nvSpPr>
        <p:spPr>
          <a:xfrm>
            <a:off x="6565119" y="508154"/>
            <a:ext cx="2835571" cy="2283066"/>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Bradley Hand" pitchFamily="2" charset="77"/>
                <a:ea typeface="+mj-ea"/>
                <a:cs typeface="+mj-cs"/>
              </a:rPr>
              <a:t>Me</a:t>
            </a:r>
          </a:p>
        </p:txBody>
      </p:sp>
      <p:cxnSp>
        <p:nvCxnSpPr>
          <p:cNvPr id="13" name="Straight Connector 12">
            <a:extLst>
              <a:ext uri="{FF2B5EF4-FFF2-40B4-BE49-F238E27FC236}">
                <a16:creationId xmlns:a16="http://schemas.microsoft.com/office/drawing/2014/main" id="{CBDA3961-8983-EB4A-A801-282439C0D256}"/>
              </a:ext>
            </a:extLst>
          </p:cNvPr>
          <p:cNvCxnSpPr/>
          <p:nvPr/>
        </p:nvCxnSpPr>
        <p:spPr>
          <a:xfrm>
            <a:off x="5235090" y="1586534"/>
            <a:ext cx="1843314" cy="0"/>
          </a:xfrm>
          <a:prstGeom prst="line">
            <a:avLst/>
          </a:prstGeom>
          <a:ln w="5715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ADDD6EF-5E25-3C40-9FAD-40C06E8E64E5}"/>
              </a:ext>
            </a:extLst>
          </p:cNvPr>
          <p:cNvCxnSpPr>
            <a:cxnSpLocks/>
          </p:cNvCxnSpPr>
          <p:nvPr/>
        </p:nvCxnSpPr>
        <p:spPr>
          <a:xfrm flipV="1">
            <a:off x="7013088" y="2265077"/>
            <a:ext cx="986400" cy="1728000"/>
          </a:xfrm>
          <a:prstGeom prst="line">
            <a:avLst/>
          </a:prstGeom>
          <a:ln w="5715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91D4B42-F6D3-1542-AB6F-9E977715EDD2}"/>
              </a:ext>
            </a:extLst>
          </p:cNvPr>
          <p:cNvCxnSpPr>
            <a:cxnSpLocks/>
          </p:cNvCxnSpPr>
          <p:nvPr/>
        </p:nvCxnSpPr>
        <p:spPr>
          <a:xfrm>
            <a:off x="4248119" y="2355791"/>
            <a:ext cx="986971" cy="1727200"/>
          </a:xfrm>
          <a:prstGeom prst="line">
            <a:avLst/>
          </a:prstGeom>
          <a:ln w="5715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81060F7-BB9D-2143-8923-BB28DC77C4BC}"/>
              </a:ext>
            </a:extLst>
          </p:cNvPr>
          <p:cNvSpPr txBox="1"/>
          <p:nvPr/>
        </p:nvSpPr>
        <p:spPr>
          <a:xfrm>
            <a:off x="4774931" y="1930608"/>
            <a:ext cx="2581569" cy="1938992"/>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srgbClr val="70AD47">
                      <a:lumMod val="40000"/>
                      <a:lumOff val="60000"/>
                    </a:srgbClr>
                  </a:solidFill>
                </a:ln>
                <a:solidFill>
                  <a:srgbClr val="FFFF65"/>
                </a:solidFill>
                <a:effectLst>
                  <a:outerShdw blurRad="50800" dist="38100" dir="2700000" algn="tl" rotWithShape="0">
                    <a:prstClr val="black">
                      <a:alpha val="40000"/>
                    </a:prstClr>
                  </a:outerShdw>
                </a:effectLst>
                <a:uLnTx/>
                <a:uFillTx/>
                <a:latin typeface="Bradley Hand" pitchFamily="2" charset="77"/>
                <a:ea typeface="+mn-ea"/>
                <a:cs typeface="+mn-cs"/>
              </a:rPr>
              <a:t>Pathology =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srgbClr val="70AD47">
                      <a:lumMod val="40000"/>
                      <a:lumOff val="60000"/>
                    </a:srgbClr>
                  </a:solidFill>
                </a:ln>
                <a:solidFill>
                  <a:srgbClr val="FFFF65"/>
                </a:solidFill>
                <a:effectLst>
                  <a:outerShdw blurRad="50800" dist="38100" dir="2700000" algn="tl" rotWithShape="0">
                    <a:prstClr val="black">
                      <a:alpha val="40000"/>
                    </a:prstClr>
                  </a:outerShdw>
                </a:effectLst>
                <a:uLnTx/>
                <a:uFillTx/>
                <a:latin typeface="Bradley Hand" pitchFamily="2" charset="77"/>
                <a:ea typeface="+mn-ea"/>
                <a:cs typeface="+mn-cs"/>
              </a:rPr>
              <a:t>Patient</a:t>
            </a:r>
          </a:p>
        </p:txBody>
      </p:sp>
      <p:pic>
        <p:nvPicPr>
          <p:cNvPr id="3" name="Picture 2">
            <a:extLst>
              <a:ext uri="{FF2B5EF4-FFF2-40B4-BE49-F238E27FC236}">
                <a16:creationId xmlns:a16="http://schemas.microsoft.com/office/drawing/2014/main" id="{AB510E3D-FB03-5A45-8CBB-6DCC44B586B0}"/>
              </a:ext>
            </a:extLst>
          </p:cNvPr>
          <p:cNvPicPr>
            <a:picLocks noChangeAspect="1"/>
          </p:cNvPicPr>
          <p:nvPr/>
        </p:nvPicPr>
        <p:blipFill>
          <a:blip r:embed="rId2"/>
          <a:stretch>
            <a:fillRect/>
          </a:stretch>
        </p:blipFill>
        <p:spPr>
          <a:xfrm>
            <a:off x="8494829" y="749687"/>
            <a:ext cx="1800000" cy="1800000"/>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CE87FC57-7A84-8342-847C-D568B756B779}"/>
              </a:ext>
            </a:extLst>
          </p:cNvPr>
          <p:cNvPicPr>
            <a:picLocks noChangeAspect="1"/>
          </p:cNvPicPr>
          <p:nvPr/>
        </p:nvPicPr>
        <p:blipFill>
          <a:blip r:embed="rId3"/>
          <a:stretch>
            <a:fillRect/>
          </a:stretch>
        </p:blipFill>
        <p:spPr>
          <a:xfrm>
            <a:off x="1644885" y="736145"/>
            <a:ext cx="1692000" cy="1692000"/>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A8F95ABB-5382-314F-99C6-F1BB96F6F0BB}"/>
              </a:ext>
            </a:extLst>
          </p:cNvPr>
          <p:cNvPicPr>
            <a:picLocks noChangeAspect="1"/>
          </p:cNvPicPr>
          <p:nvPr/>
        </p:nvPicPr>
        <p:blipFill>
          <a:blip r:embed="rId3"/>
          <a:stretch>
            <a:fillRect/>
          </a:stretch>
        </p:blipFill>
        <p:spPr>
          <a:xfrm>
            <a:off x="4778829" y="4932457"/>
            <a:ext cx="1692000" cy="1692000"/>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37BD220A-FC03-6447-8473-40F0CA1A02EC}"/>
              </a:ext>
            </a:extLst>
          </p:cNvPr>
          <p:cNvPicPr>
            <a:picLocks noChangeAspect="1"/>
          </p:cNvPicPr>
          <p:nvPr/>
        </p:nvPicPr>
        <p:blipFill>
          <a:blip r:embed="rId2"/>
          <a:stretch>
            <a:fillRect/>
          </a:stretch>
        </p:blipFill>
        <p:spPr>
          <a:xfrm>
            <a:off x="5617747" y="4853468"/>
            <a:ext cx="1800000" cy="1800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3461971"/>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Donut 5">
            <a:extLst>
              <a:ext uri="{FF2B5EF4-FFF2-40B4-BE49-F238E27FC236}">
                <a16:creationId xmlns:a16="http://schemas.microsoft.com/office/drawing/2014/main" id="{67ED3CD7-456F-574D-92D2-F503CC2A9555}"/>
              </a:ext>
            </a:extLst>
          </p:cNvPr>
          <p:cNvSpPr>
            <a:spLocks noChangeAspect="1"/>
          </p:cNvSpPr>
          <p:nvPr/>
        </p:nvSpPr>
        <p:spPr>
          <a:xfrm>
            <a:off x="1874725" y="1268999"/>
            <a:ext cx="4320000" cy="4320000"/>
          </a:xfrm>
          <a:prstGeom prst="donut">
            <a:avLst>
              <a:gd name="adj" fmla="val 2581"/>
            </a:avLst>
          </a:prstGeom>
          <a:solidFill>
            <a:srgbClr val="CAE4F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C9062DD-5DFE-1444-BA08-3B1C47519933}"/>
              </a:ext>
            </a:extLst>
          </p:cNvPr>
          <p:cNvSpPr txBox="1"/>
          <p:nvPr/>
        </p:nvSpPr>
        <p:spPr>
          <a:xfrm>
            <a:off x="2701871" y="1997838"/>
            <a:ext cx="2665708" cy="2862322"/>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Bradley Hand" pitchFamily="2" charset="77"/>
                <a:ea typeface="+mn-ea"/>
                <a:cs typeface="+mn-cs"/>
              </a:rPr>
              <a:t>Our Best Story</a:t>
            </a:r>
          </a:p>
        </p:txBody>
      </p:sp>
      <p:sp>
        <p:nvSpPr>
          <p:cNvPr id="11" name="TextBox 10">
            <a:extLst>
              <a:ext uri="{FF2B5EF4-FFF2-40B4-BE49-F238E27FC236}">
                <a16:creationId xmlns:a16="http://schemas.microsoft.com/office/drawing/2014/main" id="{A525C2A9-EEE7-AD41-9281-F6E296B833B3}"/>
              </a:ext>
            </a:extLst>
          </p:cNvPr>
          <p:cNvSpPr txBox="1"/>
          <p:nvPr/>
        </p:nvSpPr>
        <p:spPr>
          <a:xfrm rot="19017422">
            <a:off x="962731" y="1490007"/>
            <a:ext cx="3478283" cy="1015663"/>
          </a:xfrm>
          <a:prstGeom prst="rect">
            <a:avLst/>
          </a:prstGeom>
          <a:noFill/>
          <a:effectLst>
            <a:outerShdw blurRad="50800" dist="38100" dir="2700000" algn="tl" rotWithShape="0">
              <a:prstClr val="black">
                <a:alpha val="40000"/>
              </a:prstClr>
            </a:outerShdw>
          </a:effectLst>
        </p:spPr>
        <p:txBody>
          <a:bodyPr wrap="square" rtlCol="0">
            <a:prstTxWarp prst="textArchUp">
              <a:avLst>
                <a:gd name="adj" fmla="val 11723267"/>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65"/>
                </a:solidFill>
                <a:effectLst>
                  <a:outerShdw blurRad="50800" dist="38100" dir="2700000" algn="tl" rotWithShape="0">
                    <a:prstClr val="black">
                      <a:alpha val="40000"/>
                    </a:prstClr>
                  </a:outerShdw>
                </a:effectLst>
                <a:uLnTx/>
                <a:uFillTx/>
                <a:latin typeface="Bradley Hand" pitchFamily="2" charset="77"/>
                <a:ea typeface="+mn-ea"/>
                <a:cs typeface="+mn-cs"/>
              </a:rPr>
              <a:t>Listening</a:t>
            </a:r>
          </a:p>
        </p:txBody>
      </p:sp>
      <p:sp>
        <p:nvSpPr>
          <p:cNvPr id="13" name="TextBox 12">
            <a:extLst>
              <a:ext uri="{FF2B5EF4-FFF2-40B4-BE49-F238E27FC236}">
                <a16:creationId xmlns:a16="http://schemas.microsoft.com/office/drawing/2014/main" id="{AFE535D2-7C82-EA47-8D74-6128E58AD76F}"/>
              </a:ext>
            </a:extLst>
          </p:cNvPr>
          <p:cNvSpPr txBox="1"/>
          <p:nvPr/>
        </p:nvSpPr>
        <p:spPr>
          <a:xfrm rot="3572691">
            <a:off x="4176710" y="1929617"/>
            <a:ext cx="3478283" cy="1015663"/>
          </a:xfrm>
          <a:prstGeom prst="rect">
            <a:avLst/>
          </a:prstGeom>
          <a:noFill/>
          <a:effectLst>
            <a:outerShdw blurRad="50800" dist="38100" dir="2700000" algn="tl" rotWithShape="0">
              <a:prstClr val="black">
                <a:alpha val="40000"/>
              </a:prstClr>
            </a:outerShdw>
          </a:effectLst>
        </p:spPr>
        <p:txBody>
          <a:bodyPr wrap="square" rtlCol="0">
            <a:prstTxWarp prst="textArchUp">
              <a:avLst>
                <a:gd name="adj" fmla="val 11723267"/>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65"/>
                </a:solidFill>
                <a:effectLst>
                  <a:outerShdw blurRad="50800" dist="38100" dir="2700000" algn="tl" rotWithShape="0">
                    <a:prstClr val="black">
                      <a:alpha val="40000"/>
                    </a:prstClr>
                  </a:outerShdw>
                </a:effectLst>
                <a:uLnTx/>
                <a:uFillTx/>
                <a:latin typeface="Bradley Hand" pitchFamily="2" charset="77"/>
                <a:ea typeface="+mn-ea"/>
                <a:cs typeface="+mn-cs"/>
              </a:rPr>
              <a:t>Curiosity</a:t>
            </a:r>
          </a:p>
        </p:txBody>
      </p:sp>
      <p:sp>
        <p:nvSpPr>
          <p:cNvPr id="14" name="TextBox 13">
            <a:extLst>
              <a:ext uri="{FF2B5EF4-FFF2-40B4-BE49-F238E27FC236}">
                <a16:creationId xmlns:a16="http://schemas.microsoft.com/office/drawing/2014/main" id="{B10E6BAD-DBFF-CB43-A0DC-77B0C89A994B}"/>
              </a:ext>
            </a:extLst>
          </p:cNvPr>
          <p:cNvSpPr txBox="1"/>
          <p:nvPr/>
        </p:nvSpPr>
        <p:spPr>
          <a:xfrm>
            <a:off x="2295583" y="5207835"/>
            <a:ext cx="3478283" cy="1015663"/>
          </a:xfrm>
          <a:prstGeom prst="rect">
            <a:avLst/>
          </a:prstGeom>
          <a:noFill/>
          <a:effectLst>
            <a:outerShdw blurRad="50800" dist="38100" dir="2700000" algn="tl" rotWithShape="0">
              <a:prstClr val="black">
                <a:alpha val="40000"/>
              </a:prstClr>
            </a:outerShdw>
          </a:effectLst>
        </p:spPr>
        <p:txBody>
          <a:bodyPr wrap="square" rtlCol="0">
            <a:prstTxWarp prst="textArchDown">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65"/>
                </a:solidFill>
                <a:effectLst>
                  <a:outerShdw blurRad="50800" dist="38100" dir="2700000" algn="tl" rotWithShape="0">
                    <a:prstClr val="black">
                      <a:alpha val="40000"/>
                    </a:prstClr>
                  </a:outerShdw>
                </a:effectLst>
                <a:uLnTx/>
                <a:uFillTx/>
                <a:latin typeface="Bradley Hand" pitchFamily="2" charset="77"/>
                <a:ea typeface="+mn-ea"/>
                <a:cs typeface="+mn-cs"/>
              </a:rPr>
              <a:t>Empathy</a:t>
            </a:r>
          </a:p>
        </p:txBody>
      </p:sp>
      <p:sp>
        <p:nvSpPr>
          <p:cNvPr id="12" name="TextBox 11">
            <a:extLst>
              <a:ext uri="{FF2B5EF4-FFF2-40B4-BE49-F238E27FC236}">
                <a16:creationId xmlns:a16="http://schemas.microsoft.com/office/drawing/2014/main" id="{035DF943-B9F4-CC40-A1D1-FF05B5549ECE}"/>
              </a:ext>
            </a:extLst>
          </p:cNvPr>
          <p:cNvSpPr txBox="1"/>
          <p:nvPr/>
        </p:nvSpPr>
        <p:spPr>
          <a:xfrm>
            <a:off x="7203844" y="3776674"/>
            <a:ext cx="4572569" cy="2862322"/>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7F7F"/>
                </a:solidFill>
                <a:effectLst>
                  <a:outerShdw blurRad="50800" dist="38100" dir="2700000" algn="tl" rotWithShape="0">
                    <a:prstClr val="black">
                      <a:alpha val="40000"/>
                    </a:prstClr>
                  </a:outerShdw>
                </a:effectLst>
                <a:uLnTx/>
                <a:uFillTx/>
                <a:latin typeface="Bradley Hand" pitchFamily="2" charset="77"/>
                <a:ea typeface="+mn-ea"/>
                <a:cs typeface="+mn-cs"/>
              </a:rPr>
              <a:t>-Information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7F7F"/>
                </a:solidFill>
                <a:effectLst>
                  <a:outerShdw blurRad="50800" dist="38100" dir="2700000" algn="tl" rotWithShape="0">
                    <a:prstClr val="black">
                      <a:alpha val="40000"/>
                    </a:prstClr>
                  </a:outerShdw>
                </a:effectLst>
                <a:uLnTx/>
                <a:uFillTx/>
                <a:latin typeface="Bradley Hand" pitchFamily="2" charset="77"/>
                <a:ea typeface="+mn-ea"/>
                <a:cs typeface="+mn-cs"/>
              </a:rPr>
              <a:t>-Resources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7F7F"/>
                </a:solidFill>
                <a:effectLst>
                  <a:outerShdw blurRad="50800" dist="38100" dir="2700000" algn="tl" rotWithShape="0">
                    <a:prstClr val="black">
                      <a:alpha val="40000"/>
                    </a:prstClr>
                  </a:outerShdw>
                </a:effectLst>
                <a:uLnTx/>
                <a:uFillTx/>
                <a:latin typeface="Bradley Hand" pitchFamily="2" charset="77"/>
                <a:ea typeface="+mn-ea"/>
                <a:cs typeface="+mn-cs"/>
              </a:rPr>
              <a:t>-Rx</a:t>
            </a:r>
          </a:p>
        </p:txBody>
      </p:sp>
    </p:spTree>
    <p:extLst>
      <p:ext uri="{BB962C8B-B14F-4D97-AF65-F5344CB8AC3E}">
        <p14:creationId xmlns:p14="http://schemas.microsoft.com/office/powerpoint/2010/main" val="4274206684"/>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project</a:t>
            </a:r>
            <a:endParaRPr lang="en-CA" dirty="0"/>
          </a:p>
        </p:txBody>
      </p:sp>
      <p:sp>
        <p:nvSpPr>
          <p:cNvPr id="3" name="Content Placeholder 2"/>
          <p:cNvSpPr>
            <a:spLocks noGrp="1"/>
          </p:cNvSpPr>
          <p:nvPr>
            <p:ph idx="1"/>
          </p:nvPr>
        </p:nvSpPr>
        <p:spPr>
          <a:xfrm>
            <a:off x="685800" y="1828800"/>
            <a:ext cx="7997092" cy="4657725"/>
          </a:xfrm>
        </p:spPr>
        <p:txBody>
          <a:bodyPr/>
          <a:lstStyle/>
          <a:p>
            <a:r>
              <a:rPr lang="en-US" dirty="0"/>
              <a:t>Seeks to meaningfully connect the people to make the best possible story to life’s final chapter:</a:t>
            </a:r>
          </a:p>
          <a:p>
            <a:pPr marL="0" indent="0">
              <a:buNone/>
            </a:pPr>
            <a:endParaRPr lang="en-US" dirty="0"/>
          </a:p>
          <a:p>
            <a:pPr lvl="1"/>
            <a:r>
              <a:rPr lang="en-US" dirty="0"/>
              <a:t>Explore personal values</a:t>
            </a:r>
          </a:p>
          <a:p>
            <a:pPr lvl="1"/>
            <a:r>
              <a:rPr lang="en-US" dirty="0"/>
              <a:t>Find connection by story and conversation</a:t>
            </a:r>
          </a:p>
          <a:p>
            <a:pPr lvl="1"/>
            <a:r>
              <a:rPr lang="en-US" dirty="0"/>
              <a:t>Encourage curiosity and self-awareness</a:t>
            </a:r>
          </a:p>
          <a:p>
            <a:pPr lvl="1"/>
            <a:r>
              <a:rPr lang="en-US" dirty="0"/>
              <a:t>Hear personal stories about someone’s life journey</a:t>
            </a:r>
          </a:p>
          <a:p>
            <a:pPr lvl="1"/>
            <a:r>
              <a:rPr lang="en-US" dirty="0"/>
              <a:t>Dynamic, cohesive, inclusive relationships within Integrated Collaborative Palliative Teams in each community</a:t>
            </a:r>
          </a:p>
          <a:p>
            <a:pPr lvl="1"/>
            <a:r>
              <a:rPr lang="en-US" dirty="0"/>
              <a:t>Build capacity for providers to have difficult conversations</a:t>
            </a:r>
          </a:p>
          <a:p>
            <a:pPr lvl="1"/>
            <a:r>
              <a:rPr lang="en-US" dirty="0"/>
              <a:t>Create Patient Journey Maps and a Team Collaborative Team Map as a communication tool</a:t>
            </a:r>
          </a:p>
          <a:p>
            <a:pPr lvl="1"/>
            <a:r>
              <a:rPr lang="en-US" dirty="0"/>
              <a:t>Patient/Family Centered – Hopes – Fears - Worries</a:t>
            </a:r>
          </a:p>
        </p:txBody>
      </p:sp>
    </p:spTree>
    <p:extLst>
      <p:ext uri="{BB962C8B-B14F-4D97-AF65-F5344CB8AC3E}">
        <p14:creationId xmlns:p14="http://schemas.microsoft.com/office/powerpoint/2010/main" val="3141172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who</a:t>
            </a:r>
            <a:endParaRPr lang="en-CA" dirty="0"/>
          </a:p>
        </p:txBody>
      </p:sp>
      <p:sp>
        <p:nvSpPr>
          <p:cNvPr id="3" name="Content Placeholder 2"/>
          <p:cNvSpPr>
            <a:spLocks noGrp="1"/>
          </p:cNvSpPr>
          <p:nvPr>
            <p:ph idx="1"/>
          </p:nvPr>
        </p:nvSpPr>
        <p:spPr>
          <a:xfrm>
            <a:off x="382954" y="2600960"/>
            <a:ext cx="5295357" cy="4024125"/>
          </a:xfrm>
        </p:spPr>
        <p:txBody>
          <a:bodyPr>
            <a:normAutofit/>
          </a:bodyPr>
          <a:lstStyle/>
          <a:p>
            <a:pPr lvl="1"/>
            <a:r>
              <a:rPr lang="en-US" dirty="0"/>
              <a:t>Physicians</a:t>
            </a:r>
          </a:p>
          <a:p>
            <a:pPr lvl="1"/>
            <a:r>
              <a:rPr lang="en-US" dirty="0"/>
              <a:t>Health Authority</a:t>
            </a:r>
          </a:p>
          <a:p>
            <a:pPr lvl="1"/>
            <a:r>
              <a:rPr lang="en-US" dirty="0"/>
              <a:t>RN’s</a:t>
            </a:r>
          </a:p>
          <a:p>
            <a:pPr lvl="1"/>
            <a:r>
              <a:rPr lang="en-US" dirty="0"/>
              <a:t>Care Aides</a:t>
            </a:r>
          </a:p>
          <a:p>
            <a:pPr lvl="1"/>
            <a:r>
              <a:rPr lang="en-US" dirty="0"/>
              <a:t>Home Support</a:t>
            </a:r>
          </a:p>
          <a:p>
            <a:pPr lvl="1"/>
            <a:r>
              <a:rPr lang="en-US" dirty="0"/>
              <a:t>Physiotherapists</a:t>
            </a:r>
          </a:p>
          <a:p>
            <a:pPr lvl="1"/>
            <a:r>
              <a:rPr lang="en-US" dirty="0"/>
              <a:t>Hospice</a:t>
            </a:r>
          </a:p>
          <a:p>
            <a:pPr lvl="1"/>
            <a:r>
              <a:rPr lang="en-US" dirty="0"/>
              <a:t>Aboriginal Health</a:t>
            </a:r>
          </a:p>
          <a:p>
            <a:pPr lvl="1"/>
            <a:r>
              <a:rPr lang="en-US" dirty="0"/>
              <a:t>Patient Voice</a:t>
            </a:r>
          </a:p>
          <a:p>
            <a:pPr lvl="1"/>
            <a:r>
              <a:rPr lang="en-US" dirty="0"/>
              <a:t>Case Managers</a:t>
            </a:r>
            <a:endParaRPr lang="en-CA" dirty="0"/>
          </a:p>
        </p:txBody>
      </p:sp>
      <p:sp>
        <p:nvSpPr>
          <p:cNvPr id="4" name="TextBox 3"/>
          <p:cNvSpPr txBox="1"/>
          <p:nvPr/>
        </p:nvSpPr>
        <p:spPr>
          <a:xfrm>
            <a:off x="1377244" y="1873392"/>
            <a:ext cx="10001956" cy="461665"/>
          </a:xfrm>
          <a:prstGeom prst="rect">
            <a:avLst/>
          </a:prstGeom>
          <a:noFill/>
        </p:spPr>
        <p:txBody>
          <a:bodyPr wrap="square" rtlCol="0">
            <a:spAutoFit/>
          </a:bodyPr>
          <a:lstStyle/>
          <a:p>
            <a:r>
              <a:rPr lang="en-US" sz="2400" b="1" dirty="0"/>
              <a:t>Dinner meetings were held in four communities with local:</a:t>
            </a:r>
          </a:p>
        </p:txBody>
      </p:sp>
      <p:sp>
        <p:nvSpPr>
          <p:cNvPr id="5" name="Content Placeholder 2"/>
          <p:cNvSpPr txBox="1">
            <a:spLocks/>
          </p:cNvSpPr>
          <p:nvPr/>
        </p:nvSpPr>
        <p:spPr>
          <a:xfrm>
            <a:off x="5579678" y="2547442"/>
            <a:ext cx="4902200" cy="25354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lvl="1"/>
            <a:r>
              <a:rPr lang="en-US" dirty="0"/>
              <a:t>Discharge Planners</a:t>
            </a:r>
          </a:p>
          <a:p>
            <a:pPr lvl="1"/>
            <a:r>
              <a:rPr lang="en-US" dirty="0"/>
              <a:t>Human Service Workers</a:t>
            </a:r>
          </a:p>
          <a:p>
            <a:pPr lvl="1"/>
            <a:r>
              <a:rPr lang="en-US" dirty="0"/>
              <a:t>Occupational Therapy</a:t>
            </a:r>
          </a:p>
          <a:p>
            <a:pPr lvl="1"/>
            <a:r>
              <a:rPr lang="en-US" dirty="0"/>
              <a:t>Paramedics</a:t>
            </a:r>
          </a:p>
          <a:p>
            <a:pPr lvl="1"/>
            <a:r>
              <a:rPr lang="en-US" dirty="0"/>
              <a:t>Social Workers</a:t>
            </a:r>
          </a:p>
          <a:p>
            <a:pPr lvl="1"/>
            <a:r>
              <a:rPr lang="en-US" dirty="0"/>
              <a:t>Pharmacist</a:t>
            </a:r>
          </a:p>
          <a:p>
            <a:pPr lvl="1"/>
            <a:r>
              <a:rPr lang="en-US" dirty="0"/>
              <a:t>Family Members</a:t>
            </a:r>
            <a:endParaRPr lang="en-CA" dirty="0"/>
          </a:p>
        </p:txBody>
      </p:sp>
      <p:sp>
        <p:nvSpPr>
          <p:cNvPr id="6" name="TextBox 5"/>
          <p:cNvSpPr txBox="1"/>
          <p:nvPr/>
        </p:nvSpPr>
        <p:spPr>
          <a:xfrm rot="18344409">
            <a:off x="2619021" y="2693157"/>
            <a:ext cx="3747911" cy="2677656"/>
          </a:xfrm>
          <a:prstGeom prst="rect">
            <a:avLst/>
          </a:prstGeom>
          <a:noFill/>
        </p:spPr>
        <p:txBody>
          <a:bodyPr wrap="square" rtlCol="0">
            <a:spAutoFit/>
          </a:bodyPr>
          <a:lstStyle/>
          <a:p>
            <a:pPr algn="ctr"/>
            <a:r>
              <a:rPr lang="en-US" sz="8000" b="1" dirty="0">
                <a:solidFill>
                  <a:srgbClr val="FF0000"/>
                </a:solidFill>
                <a:latin typeface="Forte" panose="03060902040502070203" pitchFamily="66" charset="0"/>
              </a:rPr>
              <a:t>34</a:t>
            </a:r>
            <a:r>
              <a:rPr lang="en-US" sz="4400" b="1" dirty="0">
                <a:solidFill>
                  <a:srgbClr val="FF0000"/>
                </a:solidFill>
                <a:latin typeface="Forte" panose="03060902040502070203" pitchFamily="66" charset="0"/>
              </a:rPr>
              <a:t> Physicians to date!</a:t>
            </a:r>
            <a:endParaRPr lang="en-CA" sz="4400" b="1" dirty="0">
              <a:solidFill>
                <a:srgbClr val="FF0000"/>
              </a:solidFill>
              <a:latin typeface="Forte" panose="03060902040502070203" pitchFamily="66" charset="0"/>
            </a:endParaRPr>
          </a:p>
        </p:txBody>
      </p:sp>
      <p:pic>
        <p:nvPicPr>
          <p:cNvPr id="7" name="Picture 6"/>
          <p:cNvPicPr>
            <a:picLocks noChangeAspect="1"/>
          </p:cNvPicPr>
          <p:nvPr/>
        </p:nvPicPr>
        <p:blipFill>
          <a:blip r:embed="rId3"/>
          <a:stretch>
            <a:fillRect/>
          </a:stretch>
        </p:blipFill>
        <p:spPr>
          <a:xfrm>
            <a:off x="9330777" y="3444076"/>
            <a:ext cx="2662489" cy="3104344"/>
          </a:xfrm>
          <a:prstGeom prst="rect">
            <a:avLst/>
          </a:prstGeom>
        </p:spPr>
      </p:pic>
    </p:spTree>
    <p:extLst>
      <p:ext uri="{BB962C8B-B14F-4D97-AF65-F5344CB8AC3E}">
        <p14:creationId xmlns:p14="http://schemas.microsoft.com/office/powerpoint/2010/main" val="2185993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driving questions</a:t>
            </a:r>
            <a:endParaRPr lang="en-CA" dirty="0"/>
          </a:p>
        </p:txBody>
      </p:sp>
      <p:sp>
        <p:nvSpPr>
          <p:cNvPr id="3" name="Content Placeholder 2"/>
          <p:cNvSpPr>
            <a:spLocks noGrp="1"/>
          </p:cNvSpPr>
          <p:nvPr>
            <p:ph idx="1"/>
          </p:nvPr>
        </p:nvSpPr>
        <p:spPr/>
        <p:txBody>
          <a:bodyPr>
            <a:normAutofit lnSpcReduction="10000"/>
          </a:bodyPr>
          <a:lstStyle/>
          <a:p>
            <a:r>
              <a:rPr lang="en-US" dirty="0"/>
              <a:t>As a professional, how do I connect with a person’s “end of life” story?</a:t>
            </a:r>
          </a:p>
          <a:p>
            <a:r>
              <a:rPr lang="en-US" dirty="0"/>
              <a:t>As a patient/family member, who will listen? Who can I trust?</a:t>
            </a:r>
          </a:p>
          <a:p>
            <a:r>
              <a:rPr lang="en-US" dirty="0"/>
              <a:t>Who else would help in writing the best possible final chapter?</a:t>
            </a:r>
          </a:p>
          <a:p>
            <a:r>
              <a:rPr lang="en-US" dirty="0"/>
              <a:t>How do we keep learning as individuals, as teams, as communities?</a:t>
            </a:r>
          </a:p>
          <a:p>
            <a:r>
              <a:rPr lang="en-US" dirty="0"/>
              <a:t>How do we interact to improve/enhance the experience for patients, their families, the physician and other members of the care team?</a:t>
            </a:r>
          </a:p>
          <a:p>
            <a:pPr lvl="1"/>
            <a:r>
              <a:rPr lang="en-US" dirty="0"/>
              <a:t>What works well?</a:t>
            </a:r>
          </a:p>
          <a:p>
            <a:pPr lvl="1"/>
            <a:r>
              <a:rPr lang="en-US" dirty="0"/>
              <a:t>What does not?</a:t>
            </a:r>
          </a:p>
          <a:p>
            <a:r>
              <a:rPr lang="en-US" dirty="0"/>
              <a:t>How do we ensure that “Listening” and “Curiosity” are recognized as key skills?</a:t>
            </a:r>
          </a:p>
          <a:p>
            <a:r>
              <a:rPr lang="en-US" dirty="0"/>
              <a:t>How do we foster ongoing connection and avoid unhappy story endings?</a:t>
            </a:r>
            <a:endParaRPr lang="en-CA" dirty="0"/>
          </a:p>
        </p:txBody>
      </p:sp>
    </p:spTree>
    <p:extLst>
      <p:ext uri="{BB962C8B-B14F-4D97-AF65-F5344CB8AC3E}">
        <p14:creationId xmlns:p14="http://schemas.microsoft.com/office/powerpoint/2010/main" val="4110379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4723471" y="976126"/>
            <a:ext cx="2226335" cy="2962275"/>
          </a:xfrm>
          <a:prstGeom prst="rect">
            <a:avLst/>
          </a:prstGeom>
          <a:effectLst>
            <a:softEdge rad="63500"/>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28" y="1268408"/>
            <a:ext cx="4671143" cy="3500438"/>
          </a:xfrm>
          <a:prstGeom prst="rect">
            <a:avLst/>
          </a:prstGeom>
          <a:effectLst>
            <a:softEdge rad="63500"/>
          </a:effectLst>
        </p:spPr>
      </p:pic>
      <p:pic>
        <p:nvPicPr>
          <p:cNvPr id="10" name="Picture 9"/>
          <p:cNvPicPr>
            <a:picLocks noChangeAspect="1"/>
          </p:cNvPicPr>
          <p:nvPr/>
        </p:nvPicPr>
        <p:blipFill>
          <a:blip r:embed="rId5"/>
          <a:stretch>
            <a:fillRect/>
          </a:stretch>
        </p:blipFill>
        <p:spPr>
          <a:xfrm>
            <a:off x="6949806" y="1509588"/>
            <a:ext cx="4556394" cy="3025753"/>
          </a:xfrm>
          <a:prstGeom prst="rect">
            <a:avLst/>
          </a:prstGeom>
          <a:effectLst>
            <a:softEdge rad="63500"/>
          </a:effectLst>
        </p:spPr>
      </p:pic>
      <p:sp>
        <p:nvSpPr>
          <p:cNvPr id="2" name="Title 1"/>
          <p:cNvSpPr>
            <a:spLocks noGrp="1"/>
          </p:cNvSpPr>
          <p:nvPr>
            <p:ph type="title"/>
          </p:nvPr>
        </p:nvSpPr>
        <p:spPr>
          <a:xfrm>
            <a:off x="-97751" y="-19349"/>
            <a:ext cx="12072937" cy="1293028"/>
          </a:xfrm>
        </p:spPr>
        <p:txBody>
          <a:bodyPr/>
          <a:lstStyle/>
          <a:p>
            <a:r>
              <a:rPr lang="en-US" dirty="0"/>
              <a:t>Getting to know patients and their families</a:t>
            </a:r>
            <a:endParaRPr lang="en-CA" dirty="0"/>
          </a:p>
        </p:txBody>
      </p:sp>
      <p:pic>
        <p:nvPicPr>
          <p:cNvPr id="9" name="Content Placeholder 8"/>
          <p:cNvPicPr>
            <a:picLocks noGrp="1" noChangeAspect="1"/>
          </p:cNvPicPr>
          <p:nvPr>
            <p:ph idx="1"/>
          </p:nvPr>
        </p:nvPicPr>
        <p:blipFill>
          <a:blip r:embed="rId6"/>
          <a:stretch>
            <a:fillRect/>
          </a:stretch>
        </p:blipFill>
        <p:spPr>
          <a:xfrm>
            <a:off x="3210594" y="3275673"/>
            <a:ext cx="5623175" cy="2732511"/>
          </a:xfrm>
          <a:prstGeom prst="rect">
            <a:avLst/>
          </a:prstGeom>
          <a:effectLst>
            <a:softEdge rad="63500"/>
          </a:effectLst>
        </p:spPr>
      </p:pic>
      <p:sp>
        <p:nvSpPr>
          <p:cNvPr id="11" name="Title 1"/>
          <p:cNvSpPr txBox="1">
            <a:spLocks/>
          </p:cNvSpPr>
          <p:nvPr/>
        </p:nvSpPr>
        <p:spPr>
          <a:xfrm>
            <a:off x="1" y="5800324"/>
            <a:ext cx="12044362"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n-US" sz="3600" b="1" dirty="0"/>
              <a:t>Their life; hopes; fears – where have they been</a:t>
            </a:r>
            <a:endParaRPr lang="en-CA" sz="3600" b="1" dirty="0"/>
          </a:p>
        </p:txBody>
      </p:sp>
      <p:sp>
        <p:nvSpPr>
          <p:cNvPr id="3" name="Rectangle 2"/>
          <p:cNvSpPr/>
          <p:nvPr/>
        </p:nvSpPr>
        <p:spPr>
          <a:xfrm>
            <a:off x="8752115" y="4915253"/>
            <a:ext cx="3271680" cy="369332"/>
          </a:xfrm>
          <a:prstGeom prst="rect">
            <a:avLst/>
          </a:prstGeom>
        </p:spPr>
        <p:txBody>
          <a:bodyPr wrap="square">
            <a:spAutoFit/>
          </a:bodyPr>
          <a:lstStyle/>
          <a:p>
            <a:r>
              <a:rPr lang="en-US" dirty="0"/>
              <a:t>Engaging Patients/Families</a:t>
            </a:r>
            <a:endParaRPr lang="en-CA" dirty="0"/>
          </a:p>
        </p:txBody>
      </p:sp>
    </p:spTree>
    <p:extLst>
      <p:ext uri="{BB962C8B-B14F-4D97-AF65-F5344CB8AC3E}">
        <p14:creationId xmlns:p14="http://schemas.microsoft.com/office/powerpoint/2010/main" val="1891307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4870" y="101934"/>
            <a:ext cx="8610599" cy="1303867"/>
          </a:xfrm>
        </p:spPr>
        <p:txBody>
          <a:bodyPr/>
          <a:lstStyle/>
          <a:p>
            <a:r>
              <a:rPr lang="en-US" dirty="0"/>
              <a:t>Patient journey maps</a:t>
            </a:r>
            <a:endParaRPr lang="en-CA" dirty="0"/>
          </a:p>
        </p:txBody>
      </p:sp>
      <p:sp>
        <p:nvSpPr>
          <p:cNvPr id="3" name="Text Placeholder 2"/>
          <p:cNvSpPr>
            <a:spLocks noGrp="1"/>
          </p:cNvSpPr>
          <p:nvPr>
            <p:ph type="body" idx="1"/>
          </p:nvPr>
        </p:nvSpPr>
        <p:spPr>
          <a:xfrm>
            <a:off x="522997" y="1135279"/>
            <a:ext cx="3456432" cy="617320"/>
          </a:xfrm>
        </p:spPr>
        <p:txBody>
          <a:bodyPr/>
          <a:lstStyle/>
          <a:p>
            <a:r>
              <a:rPr lang="en-US" dirty="0"/>
              <a:t>Dick’s Story</a:t>
            </a:r>
            <a:endParaRPr lang="en-CA" dirty="0"/>
          </a:p>
        </p:txBody>
      </p:sp>
      <p:sp>
        <p:nvSpPr>
          <p:cNvPr id="4" name="Text Placeholder 3"/>
          <p:cNvSpPr>
            <a:spLocks noGrp="1"/>
          </p:cNvSpPr>
          <p:nvPr>
            <p:ph type="body" sz="half" idx="15"/>
          </p:nvPr>
        </p:nvSpPr>
        <p:spPr/>
        <p:txBody>
          <a:bodyPr/>
          <a:lstStyle/>
          <a:p>
            <a:endParaRPr lang="en-CA" dirty="0"/>
          </a:p>
        </p:txBody>
      </p:sp>
      <p:sp>
        <p:nvSpPr>
          <p:cNvPr id="5" name="Text Placeholder 4"/>
          <p:cNvSpPr>
            <a:spLocks noGrp="1"/>
          </p:cNvSpPr>
          <p:nvPr>
            <p:ph type="body" sz="quarter" idx="3"/>
          </p:nvPr>
        </p:nvSpPr>
        <p:spPr>
          <a:xfrm>
            <a:off x="4366858" y="1130672"/>
            <a:ext cx="3456432" cy="626534"/>
          </a:xfrm>
        </p:spPr>
        <p:txBody>
          <a:bodyPr/>
          <a:lstStyle/>
          <a:p>
            <a:r>
              <a:rPr lang="en-US" dirty="0"/>
              <a:t>Ken’s Story</a:t>
            </a:r>
            <a:endParaRPr lang="en-CA" dirty="0"/>
          </a:p>
        </p:txBody>
      </p:sp>
      <p:sp>
        <p:nvSpPr>
          <p:cNvPr id="6" name="Text Placeholder 5"/>
          <p:cNvSpPr>
            <a:spLocks noGrp="1"/>
          </p:cNvSpPr>
          <p:nvPr>
            <p:ph type="body" sz="half" idx="16"/>
          </p:nvPr>
        </p:nvSpPr>
        <p:spPr/>
        <p:txBody>
          <a:bodyPr/>
          <a:lstStyle/>
          <a:p>
            <a:endParaRPr lang="en-CA" dirty="0"/>
          </a:p>
        </p:txBody>
      </p:sp>
      <p:sp>
        <p:nvSpPr>
          <p:cNvPr id="7" name="Text Placeholder 6"/>
          <p:cNvSpPr>
            <a:spLocks noGrp="1"/>
          </p:cNvSpPr>
          <p:nvPr>
            <p:ph type="body" sz="quarter" idx="13"/>
          </p:nvPr>
        </p:nvSpPr>
        <p:spPr>
          <a:xfrm>
            <a:off x="8198444" y="1092534"/>
            <a:ext cx="3456432" cy="626534"/>
          </a:xfrm>
        </p:spPr>
        <p:txBody>
          <a:bodyPr/>
          <a:lstStyle/>
          <a:p>
            <a:r>
              <a:rPr lang="en-US" dirty="0"/>
              <a:t>Rod’s Story</a:t>
            </a:r>
            <a:endParaRPr lang="en-CA" dirty="0"/>
          </a:p>
        </p:txBody>
      </p:sp>
      <p:sp>
        <p:nvSpPr>
          <p:cNvPr id="8" name="Text Placeholder 7"/>
          <p:cNvSpPr>
            <a:spLocks noGrp="1"/>
          </p:cNvSpPr>
          <p:nvPr>
            <p:ph type="body" sz="half" idx="17"/>
          </p:nvPr>
        </p:nvSpPr>
        <p:spPr/>
        <p:txBody>
          <a:bodyPr/>
          <a:lstStyle/>
          <a:p>
            <a:endParaRPr lang="en-CA" dirty="0"/>
          </a:p>
        </p:txBody>
      </p:sp>
      <p:pic>
        <p:nvPicPr>
          <p:cNvPr id="10" name="Picture 9"/>
          <p:cNvPicPr>
            <a:picLocks noChangeAspect="1"/>
          </p:cNvPicPr>
          <p:nvPr/>
        </p:nvPicPr>
        <p:blipFill>
          <a:blip r:embed="rId3"/>
          <a:stretch>
            <a:fillRect/>
          </a:stretch>
        </p:blipFill>
        <p:spPr>
          <a:xfrm>
            <a:off x="265308" y="1868557"/>
            <a:ext cx="3614929" cy="4671645"/>
          </a:xfrm>
          <a:prstGeom prst="rect">
            <a:avLst/>
          </a:prstGeom>
        </p:spPr>
      </p:pic>
      <p:pic>
        <p:nvPicPr>
          <p:cNvPr id="11" name="Picture 10"/>
          <p:cNvPicPr>
            <a:picLocks noChangeAspect="1"/>
          </p:cNvPicPr>
          <p:nvPr/>
        </p:nvPicPr>
        <p:blipFill>
          <a:blip r:embed="rId4"/>
          <a:stretch>
            <a:fillRect/>
          </a:stretch>
        </p:blipFill>
        <p:spPr>
          <a:xfrm>
            <a:off x="4215841" y="1868557"/>
            <a:ext cx="3630091" cy="4673700"/>
          </a:xfrm>
          <a:prstGeom prst="rect">
            <a:avLst/>
          </a:prstGeom>
        </p:spPr>
      </p:pic>
      <p:pic>
        <p:nvPicPr>
          <p:cNvPr id="12" name="Picture 11"/>
          <p:cNvPicPr>
            <a:picLocks noChangeAspect="1"/>
          </p:cNvPicPr>
          <p:nvPr/>
        </p:nvPicPr>
        <p:blipFill>
          <a:blip r:embed="rId5"/>
          <a:stretch>
            <a:fillRect/>
          </a:stretch>
        </p:blipFill>
        <p:spPr>
          <a:xfrm>
            <a:off x="8198444" y="1868557"/>
            <a:ext cx="3624429" cy="4671645"/>
          </a:xfrm>
          <a:prstGeom prst="rect">
            <a:avLst/>
          </a:prstGeom>
        </p:spPr>
      </p:pic>
    </p:spTree>
    <p:extLst>
      <p:ext uri="{BB962C8B-B14F-4D97-AF65-F5344CB8AC3E}">
        <p14:creationId xmlns:p14="http://schemas.microsoft.com/office/powerpoint/2010/main" val="2148306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Adapting to the New Normal ? Covid-19</a:t>
            </a:r>
            <a:endParaRPr lang="en-CA" dirty="0"/>
          </a:p>
        </p:txBody>
      </p:sp>
      <p:sp>
        <p:nvSpPr>
          <p:cNvPr id="3" name="Content Placeholder 2"/>
          <p:cNvSpPr>
            <a:spLocks noGrp="1"/>
          </p:cNvSpPr>
          <p:nvPr>
            <p:ph idx="1"/>
          </p:nvPr>
        </p:nvSpPr>
        <p:spPr/>
        <p:txBody>
          <a:bodyPr>
            <a:normAutofit lnSpcReduction="10000"/>
          </a:bodyPr>
          <a:lstStyle/>
          <a:p>
            <a:r>
              <a:rPr lang="en-US" dirty="0"/>
              <a:t>Team Zoom/telephone Meetings that include the patient/family</a:t>
            </a:r>
          </a:p>
          <a:p>
            <a:r>
              <a:rPr lang="en-US" dirty="0"/>
              <a:t>Distributing posters, brochures, newsletters and notices whether hard copy or electronically </a:t>
            </a:r>
          </a:p>
          <a:p>
            <a:r>
              <a:rPr lang="en-US" dirty="0"/>
              <a:t>New Patient Journey Map depicting a patient that has moved from Palliative Care to a healthy productive life</a:t>
            </a:r>
          </a:p>
          <a:p>
            <a:r>
              <a:rPr lang="en-US" dirty="0"/>
              <a:t>Sharing Patient Journey Maps with the Health Authority</a:t>
            </a:r>
          </a:p>
          <a:p>
            <a:r>
              <a:rPr lang="en-US" dirty="0"/>
              <a:t>Physician Zoom/telephone meetings seeking physicians’ perspective – stories</a:t>
            </a:r>
          </a:p>
          <a:p>
            <a:r>
              <a:rPr lang="en-US" dirty="0"/>
              <a:t>Circle back Zoom/telephone meetings with Physician Pilots in each community</a:t>
            </a:r>
          </a:p>
          <a:p>
            <a:r>
              <a:rPr lang="en-US" dirty="0"/>
              <a:t>Do you have any further ideas that support the change of culture we are looking for in living freely and life’s end?</a:t>
            </a:r>
            <a:endParaRPr lang="en-CA" dirty="0"/>
          </a:p>
        </p:txBody>
      </p:sp>
    </p:spTree>
    <p:extLst>
      <p:ext uri="{BB962C8B-B14F-4D97-AF65-F5344CB8AC3E}">
        <p14:creationId xmlns:p14="http://schemas.microsoft.com/office/powerpoint/2010/main" val="288311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 and A</a:t>
            </a:r>
            <a:endParaRPr lang="en-CA" dirty="0"/>
          </a:p>
        </p:txBody>
      </p:sp>
      <p:pic>
        <p:nvPicPr>
          <p:cNvPr id="4" name="Content Placeholder 3"/>
          <p:cNvPicPr>
            <a:picLocks noGrp="1" noChangeAspect="1"/>
          </p:cNvPicPr>
          <p:nvPr>
            <p:ph idx="1"/>
          </p:nvPr>
        </p:nvPicPr>
        <p:blipFill>
          <a:blip r:embed="rId2"/>
          <a:stretch>
            <a:fillRect/>
          </a:stretch>
        </p:blipFill>
        <p:spPr>
          <a:xfrm>
            <a:off x="5006117" y="2220118"/>
            <a:ext cx="6626090" cy="3194722"/>
          </a:xfrm>
          <a:prstGeom prst="rect">
            <a:avLst/>
          </a:prstGeom>
        </p:spPr>
      </p:pic>
    </p:spTree>
    <p:extLst>
      <p:ext uri="{BB962C8B-B14F-4D97-AF65-F5344CB8AC3E}">
        <p14:creationId xmlns:p14="http://schemas.microsoft.com/office/powerpoint/2010/main" val="3484899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7025" y="264311"/>
            <a:ext cx="8610600" cy="1293028"/>
          </a:xfrm>
        </p:spPr>
        <p:txBody>
          <a:bodyPr/>
          <a:lstStyle/>
          <a:p>
            <a:r>
              <a:rPr lang="en-US" dirty="0"/>
              <a:t>It takes a community to help someone die well</a:t>
            </a:r>
            <a:endParaRPr lang="en-CA" dirty="0"/>
          </a:p>
        </p:txBody>
      </p:sp>
      <p:pic>
        <p:nvPicPr>
          <p:cNvPr id="4" name="Content Placeholder 3"/>
          <p:cNvPicPr>
            <a:picLocks noGrp="1" noChangeAspect="1"/>
          </p:cNvPicPr>
          <p:nvPr>
            <p:ph idx="1"/>
          </p:nvPr>
        </p:nvPicPr>
        <p:blipFill>
          <a:blip r:embed="rId3"/>
          <a:stretch>
            <a:fillRect/>
          </a:stretch>
        </p:blipFill>
        <p:spPr>
          <a:xfrm>
            <a:off x="1978834" y="1875693"/>
            <a:ext cx="8666452" cy="4501410"/>
          </a:xfrm>
          <a:prstGeom prst="rect">
            <a:avLst/>
          </a:prstGeom>
        </p:spPr>
      </p:pic>
    </p:spTree>
    <p:extLst>
      <p:ext uri="{BB962C8B-B14F-4D97-AF65-F5344CB8AC3E}">
        <p14:creationId xmlns:p14="http://schemas.microsoft.com/office/powerpoint/2010/main" val="3276526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54407-4B32-4F4C-9770-BBCF66E84C51}"/>
              </a:ext>
            </a:extLst>
          </p:cNvPr>
          <p:cNvSpPr>
            <a:spLocks noGrp="1"/>
          </p:cNvSpPr>
          <p:nvPr>
            <p:ph type="ctrTitle"/>
          </p:nvPr>
        </p:nvSpPr>
        <p:spPr>
          <a:xfrm>
            <a:off x="1524000" y="1978740"/>
            <a:ext cx="9144000" cy="2900518"/>
          </a:xfrm>
        </p:spPr>
        <p:txBody>
          <a:bodyPr>
            <a:normAutofit/>
          </a:bodyPr>
          <a:lstStyle/>
          <a:p>
            <a:r>
              <a:rPr lang="en-US" dirty="0">
                <a:solidFill>
                  <a:srgbClr val="FFFF65"/>
                </a:solidFill>
                <a:effectLst>
                  <a:outerShdw blurRad="50800" dist="38100" dir="2700000" algn="tl" rotWithShape="0">
                    <a:prstClr val="black">
                      <a:alpha val="40000"/>
                    </a:prstClr>
                  </a:outerShdw>
                </a:effectLst>
                <a:latin typeface="Bradley Hand" pitchFamily="2" charset="77"/>
              </a:rPr>
              <a:t>Meaningful Engagement with Patients and Caregivers</a:t>
            </a:r>
          </a:p>
        </p:txBody>
      </p:sp>
    </p:spTree>
    <p:extLst>
      <p:ext uri="{BB962C8B-B14F-4D97-AF65-F5344CB8AC3E}">
        <p14:creationId xmlns:p14="http://schemas.microsoft.com/office/powerpoint/2010/main" val="791029396"/>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6CDD2E-DE9C-6C4D-9833-4FF7FE84A179}"/>
              </a:ext>
            </a:extLst>
          </p:cNvPr>
          <p:cNvPicPr>
            <a:picLocks noChangeAspect="1"/>
          </p:cNvPicPr>
          <p:nvPr/>
        </p:nvPicPr>
        <p:blipFill rotWithShape="1">
          <a:blip r:embed="rId2"/>
          <a:srcRect l="14956" t="9589" r="13947" b="38657"/>
          <a:stretch/>
        </p:blipFill>
        <p:spPr>
          <a:xfrm>
            <a:off x="0" y="0"/>
            <a:ext cx="12192000" cy="6858000"/>
          </a:xfrm>
          <a:prstGeom prst="rect">
            <a:avLst/>
          </a:prstGeom>
        </p:spPr>
      </p:pic>
    </p:spTree>
    <p:extLst>
      <p:ext uri="{BB962C8B-B14F-4D97-AF65-F5344CB8AC3E}">
        <p14:creationId xmlns:p14="http://schemas.microsoft.com/office/powerpoint/2010/main" val="126121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grassy hill&#10;&#10;Description automatically generated">
            <a:extLst>
              <a:ext uri="{FF2B5EF4-FFF2-40B4-BE49-F238E27FC236}">
                <a16:creationId xmlns:a16="http://schemas.microsoft.com/office/drawing/2014/main" id="{76BB72A7-268E-AA41-BADB-5DC85CE83D80}"/>
              </a:ext>
            </a:extLst>
          </p:cNvPr>
          <p:cNvPicPr>
            <a:picLocks noChangeAspect="1"/>
          </p:cNvPicPr>
          <p:nvPr/>
        </p:nvPicPr>
        <p:blipFill rotWithShape="1">
          <a:blip r:embed="rId2"/>
          <a:srcRect t="25014"/>
          <a:stretch/>
        </p:blipFill>
        <p:spPr>
          <a:xfrm>
            <a:off x="20" y="1282"/>
            <a:ext cx="12191980" cy="6856718"/>
          </a:xfrm>
          <a:prstGeom prst="rect">
            <a:avLst/>
          </a:prstGeom>
        </p:spPr>
      </p:pic>
    </p:spTree>
    <p:extLst>
      <p:ext uri="{BB962C8B-B14F-4D97-AF65-F5344CB8AC3E}">
        <p14:creationId xmlns:p14="http://schemas.microsoft.com/office/powerpoint/2010/main" val="4088412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2ED37BF-06B1-F04A-A666-A9E730BBC2DF}"/>
              </a:ext>
            </a:extLst>
          </p:cNvPr>
          <p:cNvSpPr>
            <a:spLocks noGrp="1"/>
          </p:cNvSpPr>
          <p:nvPr>
            <p:ph type="title"/>
          </p:nvPr>
        </p:nvSpPr>
        <p:spPr>
          <a:xfrm>
            <a:off x="838200" y="560722"/>
            <a:ext cx="10515600" cy="1325563"/>
          </a:xfrm>
        </p:spPr>
        <p:txBody>
          <a:bodyPr>
            <a:normAutofit/>
          </a:bodyPr>
          <a:lstStyle/>
          <a:p>
            <a:pPr algn="ctr"/>
            <a:r>
              <a:rPr lang="en-US" sz="7200" dirty="0">
                <a:latin typeface="Bradley Hand" pitchFamily="2" charset="77"/>
              </a:rPr>
              <a:t>Role of story</a:t>
            </a:r>
          </a:p>
        </p:txBody>
      </p:sp>
      <p:graphicFrame>
        <p:nvGraphicFramePr>
          <p:cNvPr id="12" name="Table 12">
            <a:extLst>
              <a:ext uri="{FF2B5EF4-FFF2-40B4-BE49-F238E27FC236}">
                <a16:creationId xmlns:a16="http://schemas.microsoft.com/office/drawing/2014/main" id="{E7F5C86D-C930-5048-9BF9-F819C45D72B6}"/>
              </a:ext>
            </a:extLst>
          </p:cNvPr>
          <p:cNvGraphicFramePr>
            <a:graphicFrameLocks noGrp="1"/>
          </p:cNvGraphicFramePr>
          <p:nvPr/>
        </p:nvGraphicFramePr>
        <p:xfrm>
          <a:off x="838200" y="1868638"/>
          <a:ext cx="10515600" cy="4450347"/>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1846314879"/>
                    </a:ext>
                  </a:extLst>
                </a:gridCol>
                <a:gridCol w="3505200">
                  <a:extLst>
                    <a:ext uri="{9D8B030D-6E8A-4147-A177-3AD203B41FA5}">
                      <a16:colId xmlns:a16="http://schemas.microsoft.com/office/drawing/2014/main" val="2819021806"/>
                    </a:ext>
                  </a:extLst>
                </a:gridCol>
                <a:gridCol w="3505200">
                  <a:extLst>
                    <a:ext uri="{9D8B030D-6E8A-4147-A177-3AD203B41FA5}">
                      <a16:colId xmlns:a16="http://schemas.microsoft.com/office/drawing/2014/main" val="283683877"/>
                    </a:ext>
                  </a:extLst>
                </a:gridCol>
              </a:tblGrid>
              <a:tr h="698408">
                <a:tc>
                  <a:txBody>
                    <a:bodyPr/>
                    <a:lstStyle/>
                    <a:p>
                      <a:endParaRPr lang="en-US"/>
                    </a:p>
                  </a:txBody>
                  <a:tcP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70708926"/>
                  </a:ext>
                </a:extLst>
              </a:tr>
              <a:tr h="2197459">
                <a:tc>
                  <a:txBody>
                    <a:bodyPr/>
                    <a:lstStyle/>
                    <a:p>
                      <a:endParaRPr lang="en-US"/>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8500230"/>
                  </a:ext>
                </a:extLst>
              </a:tr>
              <a:tr h="12054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cap="none" spc="0" dirty="0">
                          <a:ln w="0"/>
                          <a:solidFill>
                            <a:schemeClr val="tx1"/>
                          </a:solidFill>
                          <a:effectLst>
                            <a:outerShdw blurRad="38100" dist="19050" dir="2700000" algn="tl" rotWithShape="0">
                              <a:schemeClr val="dk1">
                                <a:alpha val="40000"/>
                              </a:schemeClr>
                            </a:outerShdw>
                          </a:effectLst>
                          <a:latin typeface="Bradley Hand" pitchFamily="2" charset="77"/>
                        </a:rPr>
                        <a:t>Build relationship</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cap="none" spc="0" dirty="0">
                          <a:ln w="0"/>
                          <a:solidFill>
                            <a:schemeClr val="tx1"/>
                          </a:solidFill>
                          <a:effectLst>
                            <a:outerShdw blurRad="38100" dist="19050" dir="2700000" algn="tl" rotWithShape="0">
                              <a:schemeClr val="dk1">
                                <a:alpha val="40000"/>
                              </a:schemeClr>
                            </a:outerShdw>
                          </a:effectLst>
                          <a:latin typeface="Bradley Hand" pitchFamily="2" charset="77"/>
                        </a:rPr>
                        <a:t>Connection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cap="none" spc="0" dirty="0">
                          <a:ln w="0"/>
                          <a:solidFill>
                            <a:schemeClr val="tx1"/>
                          </a:solidFill>
                          <a:effectLst>
                            <a:outerShdw blurRad="38100" dist="19050" dir="2700000" algn="tl" rotWithShape="0">
                              <a:schemeClr val="dk1">
                                <a:alpha val="40000"/>
                              </a:schemeClr>
                            </a:outerShdw>
                          </a:effectLst>
                          <a:latin typeface="Bradley Hand" pitchFamily="2" charset="77"/>
                        </a:rPr>
                        <a:t>Common goal across a diverse team</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78546386"/>
                  </a:ext>
                </a:extLst>
              </a:tr>
            </a:tbl>
          </a:graphicData>
        </a:graphic>
      </p:graphicFrame>
      <p:pic>
        <p:nvPicPr>
          <p:cNvPr id="13" name="Picture 12">
            <a:extLst>
              <a:ext uri="{FF2B5EF4-FFF2-40B4-BE49-F238E27FC236}">
                <a16:creationId xmlns:a16="http://schemas.microsoft.com/office/drawing/2014/main" id="{E3F6318A-8C63-384E-A4FF-C7807AA3F879}"/>
              </a:ext>
            </a:extLst>
          </p:cNvPr>
          <p:cNvPicPr>
            <a:picLocks noChangeAspect="1"/>
          </p:cNvPicPr>
          <p:nvPr/>
        </p:nvPicPr>
        <p:blipFill>
          <a:blip r:embed="rId2"/>
          <a:stretch>
            <a:fillRect/>
          </a:stretch>
        </p:blipFill>
        <p:spPr>
          <a:xfrm>
            <a:off x="1381297" y="2447006"/>
            <a:ext cx="2160000" cy="2160000"/>
          </a:xfrm>
          <a:prstGeom prst="rect">
            <a:avLst/>
          </a:prstGeom>
        </p:spPr>
      </p:pic>
      <p:pic>
        <p:nvPicPr>
          <p:cNvPr id="14" name="Picture 13">
            <a:extLst>
              <a:ext uri="{FF2B5EF4-FFF2-40B4-BE49-F238E27FC236}">
                <a16:creationId xmlns:a16="http://schemas.microsoft.com/office/drawing/2014/main" id="{3D9EB254-4D83-AD4D-9A53-F9A63E1BE88C}"/>
              </a:ext>
            </a:extLst>
          </p:cNvPr>
          <p:cNvPicPr>
            <a:picLocks noChangeAspect="1"/>
          </p:cNvPicPr>
          <p:nvPr/>
        </p:nvPicPr>
        <p:blipFill>
          <a:blip r:embed="rId3"/>
          <a:stretch>
            <a:fillRect/>
          </a:stretch>
        </p:blipFill>
        <p:spPr>
          <a:xfrm>
            <a:off x="5016000" y="2447006"/>
            <a:ext cx="2160000" cy="2160000"/>
          </a:xfrm>
          <a:prstGeom prst="rect">
            <a:avLst/>
          </a:prstGeom>
        </p:spPr>
      </p:pic>
      <p:pic>
        <p:nvPicPr>
          <p:cNvPr id="15" name="Picture 14">
            <a:extLst>
              <a:ext uri="{FF2B5EF4-FFF2-40B4-BE49-F238E27FC236}">
                <a16:creationId xmlns:a16="http://schemas.microsoft.com/office/drawing/2014/main" id="{00A1B0EF-DB85-E946-866D-6A5AED003B1C}"/>
              </a:ext>
            </a:extLst>
          </p:cNvPr>
          <p:cNvPicPr>
            <a:picLocks noChangeAspect="1"/>
          </p:cNvPicPr>
          <p:nvPr/>
        </p:nvPicPr>
        <p:blipFill>
          <a:blip r:embed="rId4"/>
          <a:stretch>
            <a:fillRect/>
          </a:stretch>
        </p:blipFill>
        <p:spPr>
          <a:xfrm>
            <a:off x="8358447" y="2447006"/>
            <a:ext cx="2160000" cy="2160000"/>
          </a:xfrm>
          <a:prstGeom prst="rect">
            <a:avLst/>
          </a:prstGeom>
        </p:spPr>
      </p:pic>
    </p:spTree>
    <p:extLst>
      <p:ext uri="{BB962C8B-B14F-4D97-AF65-F5344CB8AC3E}">
        <p14:creationId xmlns:p14="http://schemas.microsoft.com/office/powerpoint/2010/main" val="3989512717"/>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54407-4B32-4F4C-9770-BBCF66E84C51}"/>
              </a:ext>
            </a:extLst>
          </p:cNvPr>
          <p:cNvSpPr>
            <a:spLocks noGrp="1"/>
          </p:cNvSpPr>
          <p:nvPr>
            <p:ph type="ctrTitle"/>
          </p:nvPr>
        </p:nvSpPr>
        <p:spPr>
          <a:xfrm>
            <a:off x="5741552" y="2395768"/>
            <a:ext cx="3865191" cy="2066462"/>
          </a:xfrm>
          <a:effectLst>
            <a:outerShdw blurRad="50800" dist="38100" dir="2700000" algn="tl" rotWithShape="0">
              <a:prstClr val="black">
                <a:alpha val="40000"/>
              </a:prstClr>
            </a:outerShdw>
          </a:effectLst>
        </p:spPr>
        <p:txBody>
          <a:bodyPr>
            <a:normAutofit fontScale="90000"/>
          </a:bodyPr>
          <a:lstStyle/>
          <a:p>
            <a:r>
              <a:rPr lang="en-US" sz="15000" dirty="0">
                <a:solidFill>
                  <a:srgbClr val="FFFFFF"/>
                </a:solidFill>
                <a:effectLst>
                  <a:outerShdw blurRad="50800" dist="38100" dir="2700000" algn="tl" rotWithShape="0">
                    <a:prstClr val="black">
                      <a:alpha val="40000"/>
                    </a:prstClr>
                  </a:outerShdw>
                </a:effectLst>
                <a:latin typeface="Bradley Hand" pitchFamily="2" charset="77"/>
              </a:rPr>
              <a:t>You</a:t>
            </a:r>
          </a:p>
        </p:txBody>
      </p:sp>
      <p:sp>
        <p:nvSpPr>
          <p:cNvPr id="3" name="Donut 2">
            <a:extLst>
              <a:ext uri="{FF2B5EF4-FFF2-40B4-BE49-F238E27FC236}">
                <a16:creationId xmlns:a16="http://schemas.microsoft.com/office/drawing/2014/main" id="{C99F9372-ABD9-3043-B6AC-3F7767921590}"/>
              </a:ext>
            </a:extLst>
          </p:cNvPr>
          <p:cNvSpPr>
            <a:spLocks noChangeAspect="1"/>
          </p:cNvSpPr>
          <p:nvPr/>
        </p:nvSpPr>
        <p:spPr>
          <a:xfrm>
            <a:off x="4974148" y="746683"/>
            <a:ext cx="5400000" cy="5364633"/>
          </a:xfrm>
          <a:prstGeom prst="donut">
            <a:avLst>
              <a:gd name="adj" fmla="val 3698"/>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57DED98-2497-1F46-9CFA-90E8B6681008}"/>
              </a:ext>
            </a:extLst>
          </p:cNvPr>
          <p:cNvPicPr>
            <a:picLocks noChangeAspect="1"/>
          </p:cNvPicPr>
          <p:nvPr/>
        </p:nvPicPr>
        <p:blipFill>
          <a:blip r:embed="rId2"/>
          <a:stretch>
            <a:fillRect/>
          </a:stretch>
        </p:blipFill>
        <p:spPr>
          <a:xfrm>
            <a:off x="795379" y="1268999"/>
            <a:ext cx="4320000" cy="4320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64078656"/>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2D3332A-5071-6C46-9AF3-0C1493EB0CC4}"/>
              </a:ext>
            </a:extLst>
          </p:cNvPr>
          <p:cNvSpPr>
            <a:spLocks noGrp="1"/>
          </p:cNvSpPr>
          <p:nvPr>
            <p:ph type="ctrTitle"/>
          </p:nvPr>
        </p:nvSpPr>
        <p:spPr>
          <a:xfrm>
            <a:off x="2687886" y="436857"/>
            <a:ext cx="2835571" cy="2283066"/>
          </a:xfrm>
          <a:effectLst>
            <a:outerShdw blurRad="50800" dist="38100" dir="2700000" algn="tl" rotWithShape="0">
              <a:prstClr val="black">
                <a:alpha val="40000"/>
              </a:prstClr>
            </a:outerShdw>
          </a:effectLst>
        </p:spPr>
        <p:txBody>
          <a:bodyPr anchor="ctr">
            <a:normAutofit/>
          </a:bodyPr>
          <a:lstStyle/>
          <a:p>
            <a:r>
              <a:rPr lang="en-US" sz="7200" dirty="0">
                <a:solidFill>
                  <a:srgbClr val="FFFFFF"/>
                </a:solidFill>
                <a:effectLst>
                  <a:outerShdw blurRad="50800" dist="38100" dir="2700000" algn="tl" rotWithShape="0">
                    <a:prstClr val="black">
                      <a:alpha val="40000"/>
                    </a:prstClr>
                  </a:outerShdw>
                </a:effectLst>
                <a:latin typeface="Bradley Hand" pitchFamily="2" charset="77"/>
              </a:rPr>
              <a:t>You</a:t>
            </a:r>
          </a:p>
        </p:txBody>
      </p:sp>
      <p:sp>
        <p:nvSpPr>
          <p:cNvPr id="11" name="Title 1">
            <a:extLst>
              <a:ext uri="{FF2B5EF4-FFF2-40B4-BE49-F238E27FC236}">
                <a16:creationId xmlns:a16="http://schemas.microsoft.com/office/drawing/2014/main" id="{FEB26F48-16AF-6948-B13E-C754301D8CAD}"/>
              </a:ext>
            </a:extLst>
          </p:cNvPr>
          <p:cNvSpPr txBox="1">
            <a:spLocks/>
          </p:cNvSpPr>
          <p:nvPr/>
        </p:nvSpPr>
        <p:spPr>
          <a:xfrm>
            <a:off x="4579357" y="3278723"/>
            <a:ext cx="2835571" cy="2283066"/>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Bradley Hand" pitchFamily="2" charset="77"/>
                <a:ea typeface="+mj-ea"/>
                <a:cs typeface="+mj-cs"/>
              </a:rPr>
              <a:t>We</a:t>
            </a:r>
          </a:p>
        </p:txBody>
      </p:sp>
      <p:sp>
        <p:nvSpPr>
          <p:cNvPr id="12" name="Title 1">
            <a:extLst>
              <a:ext uri="{FF2B5EF4-FFF2-40B4-BE49-F238E27FC236}">
                <a16:creationId xmlns:a16="http://schemas.microsoft.com/office/drawing/2014/main" id="{5A9BFBD3-A364-0744-AFEC-056B1BC130B5}"/>
              </a:ext>
            </a:extLst>
          </p:cNvPr>
          <p:cNvSpPr txBox="1">
            <a:spLocks/>
          </p:cNvSpPr>
          <p:nvPr/>
        </p:nvSpPr>
        <p:spPr>
          <a:xfrm>
            <a:off x="6470829" y="436857"/>
            <a:ext cx="2835571" cy="2283066"/>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Bradley Hand" pitchFamily="2" charset="77"/>
                <a:ea typeface="+mj-ea"/>
                <a:cs typeface="+mj-cs"/>
              </a:rPr>
              <a:t>Me</a:t>
            </a:r>
          </a:p>
        </p:txBody>
      </p:sp>
      <p:cxnSp>
        <p:nvCxnSpPr>
          <p:cNvPr id="13" name="Straight Connector 12">
            <a:extLst>
              <a:ext uri="{FF2B5EF4-FFF2-40B4-BE49-F238E27FC236}">
                <a16:creationId xmlns:a16="http://schemas.microsoft.com/office/drawing/2014/main" id="{CBDA3961-8983-EB4A-A801-282439C0D256}"/>
              </a:ext>
            </a:extLst>
          </p:cNvPr>
          <p:cNvCxnSpPr/>
          <p:nvPr/>
        </p:nvCxnSpPr>
        <p:spPr>
          <a:xfrm>
            <a:off x="5140800" y="1515237"/>
            <a:ext cx="1843314" cy="0"/>
          </a:xfrm>
          <a:prstGeom prst="line">
            <a:avLst/>
          </a:prstGeom>
          <a:ln w="5715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ADDD6EF-5E25-3C40-9FAD-40C06E8E64E5}"/>
              </a:ext>
            </a:extLst>
          </p:cNvPr>
          <p:cNvCxnSpPr>
            <a:cxnSpLocks/>
          </p:cNvCxnSpPr>
          <p:nvPr/>
        </p:nvCxnSpPr>
        <p:spPr>
          <a:xfrm flipV="1">
            <a:off x="6918798" y="2193780"/>
            <a:ext cx="986400" cy="1728000"/>
          </a:xfrm>
          <a:prstGeom prst="line">
            <a:avLst/>
          </a:prstGeom>
          <a:ln w="5715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91D4B42-F6D3-1542-AB6F-9E977715EDD2}"/>
              </a:ext>
            </a:extLst>
          </p:cNvPr>
          <p:cNvCxnSpPr>
            <a:cxnSpLocks/>
          </p:cNvCxnSpPr>
          <p:nvPr/>
        </p:nvCxnSpPr>
        <p:spPr>
          <a:xfrm>
            <a:off x="4153829" y="2284494"/>
            <a:ext cx="986971" cy="1727200"/>
          </a:xfrm>
          <a:prstGeom prst="line">
            <a:avLst/>
          </a:prstGeom>
          <a:ln w="5715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69CC72DD-514F-CB4C-9B08-45E96FB610AB}"/>
              </a:ext>
            </a:extLst>
          </p:cNvPr>
          <p:cNvPicPr>
            <a:picLocks noChangeAspect="1"/>
          </p:cNvPicPr>
          <p:nvPr/>
        </p:nvPicPr>
        <p:blipFill>
          <a:blip r:embed="rId2"/>
          <a:stretch>
            <a:fillRect/>
          </a:stretch>
        </p:blipFill>
        <p:spPr>
          <a:xfrm>
            <a:off x="8494829" y="749687"/>
            <a:ext cx="1800000" cy="1800000"/>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800D8460-650C-714E-AC7E-531F48490B0D}"/>
              </a:ext>
            </a:extLst>
          </p:cNvPr>
          <p:cNvPicPr>
            <a:picLocks noChangeAspect="1"/>
          </p:cNvPicPr>
          <p:nvPr/>
        </p:nvPicPr>
        <p:blipFill>
          <a:blip r:embed="rId3"/>
          <a:stretch>
            <a:fillRect/>
          </a:stretch>
        </p:blipFill>
        <p:spPr>
          <a:xfrm>
            <a:off x="1644885" y="736145"/>
            <a:ext cx="1692000" cy="1692000"/>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51A2C192-7D70-D44B-ADD3-2DE46CEF1C01}"/>
              </a:ext>
            </a:extLst>
          </p:cNvPr>
          <p:cNvPicPr>
            <a:picLocks noChangeAspect="1"/>
          </p:cNvPicPr>
          <p:nvPr/>
        </p:nvPicPr>
        <p:blipFill>
          <a:blip r:embed="rId3"/>
          <a:stretch>
            <a:fillRect/>
          </a:stretch>
        </p:blipFill>
        <p:spPr>
          <a:xfrm>
            <a:off x="4778829" y="4932457"/>
            <a:ext cx="1692000" cy="1692000"/>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2B8A6416-5E3D-0B43-B910-AE1FD09E8975}"/>
              </a:ext>
            </a:extLst>
          </p:cNvPr>
          <p:cNvPicPr>
            <a:picLocks noChangeAspect="1"/>
          </p:cNvPicPr>
          <p:nvPr/>
        </p:nvPicPr>
        <p:blipFill>
          <a:blip r:embed="rId2"/>
          <a:stretch>
            <a:fillRect/>
          </a:stretch>
        </p:blipFill>
        <p:spPr>
          <a:xfrm>
            <a:off x="5617747" y="4853468"/>
            <a:ext cx="1800000" cy="1800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35917505"/>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2D3332A-5071-6C46-9AF3-0C1493EB0CC4}"/>
              </a:ext>
            </a:extLst>
          </p:cNvPr>
          <p:cNvSpPr>
            <a:spLocks noGrp="1"/>
          </p:cNvSpPr>
          <p:nvPr>
            <p:ph type="ctrTitle"/>
          </p:nvPr>
        </p:nvSpPr>
        <p:spPr>
          <a:xfrm>
            <a:off x="2687886" y="429832"/>
            <a:ext cx="2835571" cy="2283066"/>
          </a:xfrm>
          <a:effectLst>
            <a:outerShdw blurRad="50800" dist="38100" dir="2700000" algn="tl" rotWithShape="0">
              <a:prstClr val="black">
                <a:alpha val="40000"/>
              </a:prstClr>
            </a:outerShdw>
          </a:effectLst>
        </p:spPr>
        <p:txBody>
          <a:bodyPr anchor="ctr">
            <a:normAutofit/>
          </a:bodyPr>
          <a:lstStyle/>
          <a:p>
            <a:r>
              <a:rPr lang="en-US" sz="7200" dirty="0">
                <a:solidFill>
                  <a:srgbClr val="FFFFFF"/>
                </a:solidFill>
                <a:effectLst>
                  <a:outerShdw blurRad="50800" dist="38100" dir="2700000" algn="tl" rotWithShape="0">
                    <a:prstClr val="black">
                      <a:alpha val="40000"/>
                    </a:prstClr>
                  </a:outerShdw>
                </a:effectLst>
                <a:latin typeface="Bradley Hand" pitchFamily="2" charset="77"/>
              </a:rPr>
              <a:t>You</a:t>
            </a:r>
          </a:p>
        </p:txBody>
      </p:sp>
      <p:sp>
        <p:nvSpPr>
          <p:cNvPr id="11" name="Title 1">
            <a:extLst>
              <a:ext uri="{FF2B5EF4-FFF2-40B4-BE49-F238E27FC236}">
                <a16:creationId xmlns:a16="http://schemas.microsoft.com/office/drawing/2014/main" id="{FEB26F48-16AF-6948-B13E-C754301D8CAD}"/>
              </a:ext>
            </a:extLst>
          </p:cNvPr>
          <p:cNvSpPr txBox="1">
            <a:spLocks/>
          </p:cNvSpPr>
          <p:nvPr/>
        </p:nvSpPr>
        <p:spPr>
          <a:xfrm>
            <a:off x="4579357" y="3271698"/>
            <a:ext cx="2835571" cy="2283066"/>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Bradley Hand" pitchFamily="2" charset="77"/>
                <a:ea typeface="+mj-ea"/>
                <a:cs typeface="+mj-cs"/>
              </a:rPr>
              <a:t>We</a:t>
            </a:r>
          </a:p>
        </p:txBody>
      </p:sp>
      <p:sp>
        <p:nvSpPr>
          <p:cNvPr id="12" name="Title 1">
            <a:extLst>
              <a:ext uri="{FF2B5EF4-FFF2-40B4-BE49-F238E27FC236}">
                <a16:creationId xmlns:a16="http://schemas.microsoft.com/office/drawing/2014/main" id="{5A9BFBD3-A364-0744-AFEC-056B1BC130B5}"/>
              </a:ext>
            </a:extLst>
          </p:cNvPr>
          <p:cNvSpPr txBox="1">
            <a:spLocks/>
          </p:cNvSpPr>
          <p:nvPr/>
        </p:nvSpPr>
        <p:spPr>
          <a:xfrm>
            <a:off x="6470829" y="429832"/>
            <a:ext cx="2835571" cy="2283066"/>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Bradley Hand" pitchFamily="2" charset="77"/>
                <a:ea typeface="+mj-ea"/>
                <a:cs typeface="+mj-cs"/>
              </a:rPr>
              <a:t>Me</a:t>
            </a:r>
          </a:p>
        </p:txBody>
      </p:sp>
      <p:cxnSp>
        <p:nvCxnSpPr>
          <p:cNvPr id="13" name="Straight Connector 12">
            <a:extLst>
              <a:ext uri="{FF2B5EF4-FFF2-40B4-BE49-F238E27FC236}">
                <a16:creationId xmlns:a16="http://schemas.microsoft.com/office/drawing/2014/main" id="{CBDA3961-8983-EB4A-A801-282439C0D256}"/>
              </a:ext>
            </a:extLst>
          </p:cNvPr>
          <p:cNvCxnSpPr/>
          <p:nvPr/>
        </p:nvCxnSpPr>
        <p:spPr>
          <a:xfrm>
            <a:off x="5140800" y="1508212"/>
            <a:ext cx="1843314" cy="0"/>
          </a:xfrm>
          <a:prstGeom prst="line">
            <a:avLst/>
          </a:prstGeom>
          <a:ln w="5715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ADDD6EF-5E25-3C40-9FAD-40C06E8E64E5}"/>
              </a:ext>
            </a:extLst>
          </p:cNvPr>
          <p:cNvCxnSpPr>
            <a:cxnSpLocks/>
          </p:cNvCxnSpPr>
          <p:nvPr/>
        </p:nvCxnSpPr>
        <p:spPr>
          <a:xfrm flipV="1">
            <a:off x="6918798" y="2186755"/>
            <a:ext cx="986400" cy="1728000"/>
          </a:xfrm>
          <a:prstGeom prst="line">
            <a:avLst/>
          </a:prstGeom>
          <a:ln w="5715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91D4B42-F6D3-1542-AB6F-9E977715EDD2}"/>
              </a:ext>
            </a:extLst>
          </p:cNvPr>
          <p:cNvCxnSpPr>
            <a:cxnSpLocks/>
          </p:cNvCxnSpPr>
          <p:nvPr/>
        </p:nvCxnSpPr>
        <p:spPr>
          <a:xfrm>
            <a:off x="4153829" y="2277469"/>
            <a:ext cx="986971" cy="1727200"/>
          </a:xfrm>
          <a:prstGeom prst="line">
            <a:avLst/>
          </a:prstGeom>
          <a:ln w="5715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81060F7-BB9D-2143-8923-BB28DC77C4BC}"/>
              </a:ext>
            </a:extLst>
          </p:cNvPr>
          <p:cNvSpPr txBox="1"/>
          <p:nvPr/>
        </p:nvSpPr>
        <p:spPr>
          <a:xfrm>
            <a:off x="4930027" y="1791988"/>
            <a:ext cx="2082798" cy="1938992"/>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srgbClr val="70AD47">
                      <a:lumMod val="40000"/>
                      <a:lumOff val="60000"/>
                    </a:srgbClr>
                  </a:solidFill>
                </a:ln>
                <a:solidFill>
                  <a:srgbClr val="FFFF65"/>
                </a:solidFill>
                <a:effectLst>
                  <a:outerShdw blurRad="50800" dist="38100" dir="2700000" algn="tl" rotWithShape="0">
                    <a:prstClr val="black">
                      <a:alpha val="40000"/>
                    </a:prstClr>
                  </a:outerShdw>
                </a:effectLst>
                <a:uLnTx/>
                <a:uFillTx/>
                <a:latin typeface="Bradley Hand" pitchFamily="2" charset="77"/>
                <a:ea typeface="+mn-ea"/>
                <a:cs typeface="+mn-cs"/>
              </a:rPr>
              <a:t>Best Possible Story</a:t>
            </a:r>
          </a:p>
        </p:txBody>
      </p:sp>
      <p:pic>
        <p:nvPicPr>
          <p:cNvPr id="16" name="Picture 15">
            <a:extLst>
              <a:ext uri="{FF2B5EF4-FFF2-40B4-BE49-F238E27FC236}">
                <a16:creationId xmlns:a16="http://schemas.microsoft.com/office/drawing/2014/main" id="{45E0EA8A-8A68-9346-A6A6-59EFA011E257}"/>
              </a:ext>
            </a:extLst>
          </p:cNvPr>
          <p:cNvPicPr>
            <a:picLocks noChangeAspect="1"/>
          </p:cNvPicPr>
          <p:nvPr/>
        </p:nvPicPr>
        <p:blipFill>
          <a:blip r:embed="rId2"/>
          <a:stretch>
            <a:fillRect/>
          </a:stretch>
        </p:blipFill>
        <p:spPr>
          <a:xfrm>
            <a:off x="8494829" y="749687"/>
            <a:ext cx="1800000" cy="1800000"/>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9A37388C-8538-0244-9AE5-37E983C79896}"/>
              </a:ext>
            </a:extLst>
          </p:cNvPr>
          <p:cNvPicPr>
            <a:picLocks noChangeAspect="1"/>
          </p:cNvPicPr>
          <p:nvPr/>
        </p:nvPicPr>
        <p:blipFill>
          <a:blip r:embed="rId3"/>
          <a:stretch>
            <a:fillRect/>
          </a:stretch>
        </p:blipFill>
        <p:spPr>
          <a:xfrm>
            <a:off x="1644885" y="736145"/>
            <a:ext cx="1692000" cy="1692000"/>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DABD84CB-799B-C646-914C-9D145EC54CA0}"/>
              </a:ext>
            </a:extLst>
          </p:cNvPr>
          <p:cNvPicPr>
            <a:picLocks noChangeAspect="1"/>
          </p:cNvPicPr>
          <p:nvPr/>
        </p:nvPicPr>
        <p:blipFill>
          <a:blip r:embed="rId3"/>
          <a:stretch>
            <a:fillRect/>
          </a:stretch>
        </p:blipFill>
        <p:spPr>
          <a:xfrm>
            <a:off x="4778829" y="4932457"/>
            <a:ext cx="1692000" cy="1692000"/>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2622BDA5-539E-EF44-BEBA-87CBB5D7253A}"/>
              </a:ext>
            </a:extLst>
          </p:cNvPr>
          <p:cNvPicPr>
            <a:picLocks noChangeAspect="1"/>
          </p:cNvPicPr>
          <p:nvPr/>
        </p:nvPicPr>
        <p:blipFill>
          <a:blip r:embed="rId2"/>
          <a:stretch>
            <a:fillRect/>
          </a:stretch>
        </p:blipFill>
        <p:spPr>
          <a:xfrm>
            <a:off x="5617747" y="4853468"/>
            <a:ext cx="1800000" cy="1800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18474681"/>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1_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10070</TotalTime>
  <Words>1329</Words>
  <Application>Microsoft Office PowerPoint</Application>
  <PresentationFormat>Widescreen</PresentationFormat>
  <Paragraphs>111</Paragraphs>
  <Slides>18</Slides>
  <Notes>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Arial</vt:lpstr>
      <vt:lpstr>Bradley Hand</vt:lpstr>
      <vt:lpstr>Calibri</vt:lpstr>
      <vt:lpstr>Calibri Light</vt:lpstr>
      <vt:lpstr>Century Gothic</vt:lpstr>
      <vt:lpstr>Forte</vt:lpstr>
      <vt:lpstr>Office Theme</vt:lpstr>
      <vt:lpstr>1_Vapor Trail</vt:lpstr>
      <vt:lpstr>Open conversations in palliative care</vt:lpstr>
      <vt:lpstr>It takes a community to help someone die well</vt:lpstr>
      <vt:lpstr>Meaningful Engagement with Patients and Caregivers</vt:lpstr>
      <vt:lpstr>PowerPoint Presentation</vt:lpstr>
      <vt:lpstr>PowerPoint Presentation</vt:lpstr>
      <vt:lpstr>Role of story</vt:lpstr>
      <vt:lpstr>You</vt:lpstr>
      <vt:lpstr>You</vt:lpstr>
      <vt:lpstr>You</vt:lpstr>
      <vt:lpstr>You</vt:lpstr>
      <vt:lpstr>PowerPoint Presentation</vt:lpstr>
      <vt:lpstr>The project</vt:lpstr>
      <vt:lpstr>The who</vt:lpstr>
      <vt:lpstr>driving questions</vt:lpstr>
      <vt:lpstr>Getting to know patients and their families</vt:lpstr>
      <vt:lpstr>Patient journey maps</vt:lpstr>
      <vt:lpstr>Adapting to the New Normal ? Covid-19</vt:lpstr>
      <vt:lpstr>Q and 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conversations in palliative care</dc:title>
  <dc:creator>SGirling-Hebert</dc:creator>
  <cp:lastModifiedBy>Purych, Katie</cp:lastModifiedBy>
  <cp:revision>36</cp:revision>
  <dcterms:created xsi:type="dcterms:W3CDTF">2020-09-23T17:40:26Z</dcterms:created>
  <dcterms:modified xsi:type="dcterms:W3CDTF">2020-10-23T22:35:57Z</dcterms:modified>
</cp:coreProperties>
</file>