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3" r:id="rId1"/>
    <p:sldMasterId id="2147483735" r:id="rId2"/>
  </p:sldMasterIdLst>
  <p:notesMasterIdLst>
    <p:notesMasterId r:id="rId24"/>
  </p:notesMasterIdLst>
  <p:sldIdLst>
    <p:sldId id="256" r:id="rId3"/>
    <p:sldId id="281" r:id="rId4"/>
    <p:sldId id="269" r:id="rId5"/>
    <p:sldId id="270" r:id="rId6"/>
    <p:sldId id="271" r:id="rId7"/>
    <p:sldId id="272" r:id="rId8"/>
    <p:sldId id="273" r:id="rId9"/>
    <p:sldId id="274" r:id="rId10"/>
    <p:sldId id="275" r:id="rId11"/>
    <p:sldId id="276" r:id="rId12"/>
    <p:sldId id="277" r:id="rId13"/>
    <p:sldId id="261" r:id="rId14"/>
    <p:sldId id="260" r:id="rId15"/>
    <p:sldId id="262" r:id="rId16"/>
    <p:sldId id="258" r:id="rId17"/>
    <p:sldId id="268" r:id="rId18"/>
    <p:sldId id="280" r:id="rId19"/>
    <p:sldId id="278" r:id="rId20"/>
    <p:sldId id="279" r:id="rId21"/>
    <p:sldId id="266" r:id="rId22"/>
    <p:sldId id="267"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3" autoAdjust="0"/>
    <p:restoredTop sz="79958" autoAdjust="0"/>
  </p:normalViewPr>
  <p:slideViewPr>
    <p:cSldViewPr snapToGrid="0">
      <p:cViewPr varScale="1">
        <p:scale>
          <a:sx n="101" d="100"/>
          <a:sy n="101" d="100"/>
        </p:scale>
        <p:origin x="936" y="11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6F78AB-75C3-4A47-A7D1-AF29A2528D6E}" type="datetimeFigureOut">
              <a:rPr lang="en-CA" smtClean="0"/>
              <a:t>2020-10-27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88ECA6-18D8-447E-9719-6CB7DA3CC5FB}" type="slidenum">
              <a:rPr lang="en-CA" smtClean="0"/>
              <a:t>‹#›</a:t>
            </a:fld>
            <a:endParaRPr lang="en-CA"/>
          </a:p>
        </p:txBody>
      </p:sp>
    </p:spTree>
    <p:extLst>
      <p:ext uri="{BB962C8B-B14F-4D97-AF65-F5344CB8AC3E}">
        <p14:creationId xmlns:p14="http://schemas.microsoft.com/office/powerpoint/2010/main" val="5938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Kisa</a:t>
            </a:r>
            <a:r>
              <a:rPr lang="en-US" dirty="0" smtClean="0"/>
              <a:t> </a:t>
            </a:r>
            <a:r>
              <a:rPr lang="en-US" dirty="0" err="1" smtClean="0"/>
              <a:t>Qukit</a:t>
            </a:r>
            <a:r>
              <a:rPr lang="en-US" dirty="0" smtClean="0"/>
              <a:t>,</a:t>
            </a:r>
            <a:r>
              <a:rPr lang="en-US" baseline="0" dirty="0" smtClean="0"/>
              <a:t> </a:t>
            </a:r>
            <a:r>
              <a:rPr lang="en-US" baseline="0" dirty="0" err="1" smtClean="0"/>
              <a:t>Kisa</a:t>
            </a:r>
            <a:r>
              <a:rPr lang="en-US" baseline="0" dirty="0" smtClean="0"/>
              <a:t> </a:t>
            </a:r>
            <a:r>
              <a:rPr lang="en-US" baseline="0" dirty="0" err="1" smtClean="0"/>
              <a:t>Qatnam</a:t>
            </a:r>
            <a:r>
              <a:rPr lang="en-US" baseline="0" dirty="0" smtClean="0"/>
              <a:t>. I would like to acknowledge that it is an honor for both Greg and myself to live, work and play on the </a:t>
            </a:r>
            <a:r>
              <a:rPr lang="en-US" baseline="0" dirty="0" err="1" smtClean="0"/>
              <a:t>unceded</a:t>
            </a:r>
            <a:r>
              <a:rPr lang="en-US" baseline="0" dirty="0" smtClean="0"/>
              <a:t> territory of the Ktunaxa Nation. </a:t>
            </a:r>
            <a:r>
              <a:rPr lang="en-US" baseline="0" smtClean="0"/>
              <a:t>We </a:t>
            </a:r>
            <a:r>
              <a:rPr lang="en-US" baseline="0" dirty="0" smtClean="0"/>
              <a:t>are here today to share our project: Open Conversations in Palliative Care – the East </a:t>
            </a:r>
            <a:r>
              <a:rPr lang="en-US" baseline="0" smtClean="0"/>
              <a:t>Kootenay Experience</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a:t>
            </a:fld>
            <a:endParaRPr lang="en-CA"/>
          </a:p>
        </p:txBody>
      </p:sp>
    </p:spTree>
    <p:extLst>
      <p:ext uri="{BB962C8B-B14F-4D97-AF65-F5344CB8AC3E}">
        <p14:creationId xmlns:p14="http://schemas.microsoft.com/office/powerpoint/2010/main" val="36913580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Rod was the founder of one of the most successful private schools in the Country. At the age of 75, Rod was diagnosed with prostate cancer. For the next seven</a:t>
            </a:r>
            <a:r>
              <a:rPr lang="en-US" baseline="0" dirty="0" smtClean="0"/>
              <a:t> years Rod fought a hard battle. Sadly, it was only two weeks before Rod’s death that Palliative Care was activated. However, Dee, Rod’s wife, felt that once the team sprung into action, much of her stress was taken off her shoulders. In the end, the pain was so intense that Rod and Dee asked about Medical Assistance in Dying. Rod wanted to be in control of his parting. They, however, did not have the time to wait out the process. Dee later said that with the grace and sheer professionalism, Rod’s medical team were able to speed up the process. Dee always thought Rod would go out kicking and screaming but that wasn’t the case. With the song Forever Young – Country Road playing, Rod’s medical team allowed him to go peacefully with his family at his side.</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19</a:t>
            </a:fld>
            <a:endParaRPr lang="en-CA"/>
          </a:p>
        </p:txBody>
      </p:sp>
    </p:spTree>
    <p:extLst>
      <p:ext uri="{BB962C8B-B14F-4D97-AF65-F5344CB8AC3E}">
        <p14:creationId xmlns:p14="http://schemas.microsoft.com/office/powerpoint/2010/main" val="33541090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early 2020 our project was significantly impacted by Covid-19.</a:t>
            </a:r>
            <a:r>
              <a:rPr lang="en-US" baseline="0" dirty="0" smtClean="0"/>
              <a:t> Because the Project was centered around gathering together, we had to step back and regroup. Pre-covid-19 we held in person events in four East Kootenay Communities and planned to hold events in Golden and the Elk Valley. The pandemic changed that knowing that gathering our most valuable health resources would be irresponsible given how much they are needed on the pandemic front. As a result, we have had to regroup and find new ways to maintain project momentum. During this time of social distancing, we are developing materials to be shared out to our providers and the health authority. One of which will be a Patient Journey Map about a patient, supported by an integrated collaborative team, that moved from Palliative to a healthy productive life. We hope to hold Physician web meetings hearing their stories and perspective on Integrated Palliative Care. We are also planning circle-back web meetings with our Physician Pilots in each of our communities to learn about the impact of this project on their Palliative practice as well as to hear about the growth of their integrated collaborative networks. What’s working well? What needs improvement? What is the next big idea?</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20</a:t>
            </a:fld>
            <a:endParaRPr lang="en-CA"/>
          </a:p>
        </p:txBody>
      </p:sp>
    </p:spTree>
    <p:extLst>
      <p:ext uri="{BB962C8B-B14F-4D97-AF65-F5344CB8AC3E}">
        <p14:creationId xmlns:p14="http://schemas.microsoft.com/office/powerpoint/2010/main" val="2852373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Project involves bringing together physicians and health and</a:t>
            </a:r>
            <a:r>
              <a:rPr lang="en-US" baseline="0" dirty="0"/>
              <a:t> allied providers, along with </a:t>
            </a:r>
            <a:r>
              <a:rPr lang="en-US" baseline="0" dirty="0" smtClean="0"/>
              <a:t>family members, </a:t>
            </a:r>
            <a:r>
              <a:rPr lang="en-US" baseline="0" dirty="0"/>
              <a:t>to collaborate and explore best practice and challenges associated with Palliative care with a goal to write the best last chapter of one’s life.</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2</a:t>
            </a:fld>
            <a:endParaRPr lang="en-CA"/>
          </a:p>
        </p:txBody>
      </p:sp>
    </p:spTree>
    <p:extLst>
      <p:ext uri="{BB962C8B-B14F-4D97-AF65-F5344CB8AC3E}">
        <p14:creationId xmlns:p14="http://schemas.microsoft.com/office/powerpoint/2010/main" val="3553649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an integrated collaborative team we talk about values and connection. The project strives to promote curiosity</a:t>
            </a:r>
            <a:r>
              <a:rPr lang="en-US" baseline="0" dirty="0" smtClean="0"/>
              <a:t> and self-awareness. At each event attendees hear personal stories and from there talk about how relationships can be built to surround the patient with opportunities and services that best fit their individual needs. We also talk about difficult conversations and the value </a:t>
            </a:r>
            <a:r>
              <a:rPr lang="en-US" baseline="0" dirty="0" smtClean="0"/>
              <a:t>of </a:t>
            </a:r>
            <a:r>
              <a:rPr lang="en-US" baseline="0" dirty="0" smtClean="0"/>
              <a:t>truly getting to know the patient when initiating these conversations.</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12</a:t>
            </a:fld>
            <a:endParaRPr lang="en-CA"/>
          </a:p>
        </p:txBody>
      </p:sp>
    </p:spTree>
    <p:extLst>
      <p:ext uri="{BB962C8B-B14F-4D97-AF65-F5344CB8AC3E}">
        <p14:creationId xmlns:p14="http://schemas.microsoft.com/office/powerpoint/2010/main" val="3479544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sat down together</a:t>
            </a:r>
            <a:r>
              <a:rPr lang="en-US" baseline="0" dirty="0" smtClean="0"/>
              <a:t> and shared a meal; like conversations around the kitchen table. We invited many interest groups and stakeholders. The biggest challenge was having to limit attendance. We needed groups in each community of 25 or less to have effective conversations. We had so much interest that a waitlist in each community needed to be kept. There was just that much interest in the project.  A total of 34 physicians participated at four community events – at least 8 at each event. A Collaborative Team Map was developed showing what services are available from each entity/organization to support the palliative journey.</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13</a:t>
            </a:fld>
            <a:endParaRPr lang="en-CA"/>
          </a:p>
        </p:txBody>
      </p:sp>
    </p:spTree>
    <p:extLst>
      <p:ext uri="{BB962C8B-B14F-4D97-AF65-F5344CB8AC3E}">
        <p14:creationId xmlns:p14="http://schemas.microsoft.com/office/powerpoint/2010/main" val="264024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discussion evolved into</a:t>
            </a:r>
            <a:r>
              <a:rPr lang="en-US" baseline="0" dirty="0" smtClean="0"/>
              <a:t> break out sessions with a mixture of participants. For example, at one table there might be a physician, </a:t>
            </a:r>
            <a:r>
              <a:rPr lang="en-US" baseline="0" dirty="0" smtClean="0"/>
              <a:t>an </a:t>
            </a:r>
            <a:r>
              <a:rPr lang="en-US" baseline="0" dirty="0" smtClean="0"/>
              <a:t>RN, a Care Aid, Hospice, a First Nation nurse, a social worker, a community paramedic and a family member while another table would have a physiotherapist, an occupational therapist, a physician, an RN, a pharmacist, patient voice, case and discharge managers, etc. The driving questions were presented and all responses recorded and presented back to the larger group. This information was eventually collated and documented into a presentation format and sent out to all participants. A couple examples of how this changed or improved practice was Hospice’s commitment to provide awareness sessions on what they do and how they can help or how the community paramedic program can support home </a:t>
            </a:r>
            <a:r>
              <a:rPr lang="en-US" baseline="0" dirty="0" smtClean="0"/>
              <a:t>care </a:t>
            </a:r>
            <a:r>
              <a:rPr lang="en-US" baseline="0" dirty="0" smtClean="0"/>
              <a:t>and palliative patients at home.</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14</a:t>
            </a:fld>
            <a:endParaRPr lang="en-CA"/>
          </a:p>
        </p:txBody>
      </p:sp>
    </p:spTree>
    <p:extLst>
      <p:ext uri="{BB962C8B-B14F-4D97-AF65-F5344CB8AC3E}">
        <p14:creationId xmlns:p14="http://schemas.microsoft.com/office/powerpoint/2010/main" val="3729428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Event is led by a local pilot physician who asks one of their patients or family</a:t>
            </a:r>
            <a:r>
              <a:rPr lang="en-US" baseline="0" dirty="0" smtClean="0"/>
              <a:t> member</a:t>
            </a:r>
            <a:r>
              <a:rPr lang="en-US" dirty="0" smtClean="0"/>
              <a:t> to tell the story of their personal Palliative journey;</a:t>
            </a:r>
          </a:p>
          <a:p>
            <a:r>
              <a:rPr lang="en-US" dirty="0" smtClean="0"/>
              <a:t>Once identified, the patient</a:t>
            </a:r>
            <a:r>
              <a:rPr lang="en-US" baseline="0" dirty="0" smtClean="0"/>
              <a:t> or </a:t>
            </a:r>
            <a:r>
              <a:rPr lang="en-US" dirty="0" smtClean="0"/>
              <a:t>family member is contacted by the Project Lead to offer support, answer questions, and further explain the format and goals of the project;</a:t>
            </a:r>
          </a:p>
          <a:p>
            <a:r>
              <a:rPr lang="en-US" dirty="0" smtClean="0"/>
              <a:t>The patient or family member writes their own story – it is not altered in any way;</a:t>
            </a:r>
          </a:p>
          <a:p>
            <a:r>
              <a:rPr lang="en-US" dirty="0" smtClean="0"/>
              <a:t>The patient</a:t>
            </a:r>
            <a:r>
              <a:rPr lang="en-US" baseline="0" dirty="0" smtClean="0"/>
              <a:t> or </a:t>
            </a:r>
            <a:r>
              <a:rPr lang="en-US" dirty="0" smtClean="0"/>
              <a:t>family member attends the event and kicks off collaboration with the presentation of their story;</a:t>
            </a:r>
          </a:p>
          <a:p>
            <a:r>
              <a:rPr lang="en-US" dirty="0" smtClean="0"/>
              <a:t>Following the patient or family member presentation, the attendees collaborate on best practices and challenges in Palliative Care – THEY DO NOT DEBATE the story – it belongs to the patient or family member and cannot be altered or disputed;</a:t>
            </a:r>
          </a:p>
          <a:p>
            <a:r>
              <a:rPr lang="en-US" dirty="0" smtClean="0"/>
              <a:t>However, the patient or family member is a full participant in the collaborative content of the Event.</a:t>
            </a:r>
            <a:endParaRPr lang="en-CA" dirty="0" smtClean="0"/>
          </a:p>
          <a:p>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15</a:t>
            </a:fld>
            <a:endParaRPr lang="en-CA"/>
          </a:p>
        </p:txBody>
      </p:sp>
    </p:spTree>
    <p:extLst>
      <p:ext uri="{BB962C8B-B14F-4D97-AF65-F5344CB8AC3E}">
        <p14:creationId xmlns:p14="http://schemas.microsoft.com/office/powerpoint/2010/main" val="15349752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patient or family member subsequently works with the Project Lead in turning their story into a patient journey map – story board;</a:t>
            </a:r>
          </a:p>
          <a:p>
            <a:r>
              <a:rPr lang="en-US" dirty="0" smtClean="0"/>
              <a:t>Again, the story is not changed; however, possible risk mitigations (where there were challenges) are added to the map;</a:t>
            </a:r>
          </a:p>
          <a:p>
            <a:r>
              <a:rPr lang="en-US" dirty="0" smtClean="0"/>
              <a:t>The patient or family member is engaged throughout the mapping process;</a:t>
            </a:r>
          </a:p>
          <a:p>
            <a:r>
              <a:rPr lang="en-US" dirty="0" smtClean="0"/>
              <a:t>The final draft of the Journey Map must be approved by the patient or family member before final printing.</a:t>
            </a:r>
            <a:endParaRPr lang="en-CA" dirty="0" smtClean="0"/>
          </a:p>
          <a:p>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16</a:t>
            </a:fld>
            <a:endParaRPr lang="en-CA"/>
          </a:p>
        </p:txBody>
      </p:sp>
    </p:spTree>
    <p:extLst>
      <p:ext uri="{BB962C8B-B14F-4D97-AF65-F5344CB8AC3E}">
        <p14:creationId xmlns:p14="http://schemas.microsoft.com/office/powerpoint/2010/main" val="24754276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Dick wanted to be at home and his wife wanted him home. This is a very personal decision. They</a:t>
            </a:r>
            <a:r>
              <a:rPr lang="en-US" baseline="0" dirty="0" smtClean="0"/>
              <a:t> were able to do everything on Dick’s time – eating, sleeping, watching TV – even visiting with neighbors and friends. It was most important for Dick to remain himself. Dick and Melody live in a rural location that does not have home support; however, they had a lot of support from the medical community. Dick </a:t>
            </a:r>
            <a:r>
              <a:rPr lang="en-US" baseline="0" dirty="0" smtClean="0"/>
              <a:t>felt in control of </a:t>
            </a:r>
            <a:r>
              <a:rPr lang="en-US" baseline="0" dirty="0" smtClean="0"/>
              <a:t>the end of his life just as he had for the rest of his life. Dick even went with his wife to the funeral home and planned his celebration of life. Melody felt that she and Dick grew even more close and more intimate at a deeper level than ever. Throughout Dick’s end of life care, Melody felt totally supported and grateful for the medical community and the many allied services provided to them.</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17</a:t>
            </a:fld>
            <a:endParaRPr lang="en-CA"/>
          </a:p>
        </p:txBody>
      </p:sp>
    </p:spTree>
    <p:extLst>
      <p:ext uri="{BB962C8B-B14F-4D97-AF65-F5344CB8AC3E}">
        <p14:creationId xmlns:p14="http://schemas.microsoft.com/office/powerpoint/2010/main" val="4083704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Ken was a highly regarded hockey legend in the Kootenay</a:t>
            </a:r>
            <a:r>
              <a:rPr lang="en-US" baseline="0" dirty="0" smtClean="0"/>
              <a:t> Region. He was one of the game’s greats. </a:t>
            </a:r>
            <a:r>
              <a:rPr lang="en-US" dirty="0" smtClean="0"/>
              <a:t>Ken’s family struggled with Ken’s end of life care;</a:t>
            </a:r>
            <a:r>
              <a:rPr lang="en-US" baseline="0" dirty="0" smtClean="0"/>
              <a:t> mostly because they didn’t know it was the end of his life. Ken had struggled over the years with bouts of cancer but had always recovered. Unfortunately, those events, as well as other factors, contributed to poor heart health. There was no specific diagnosis for the family to understand why he was dying. Near the end, a physician described the situation in terms that the family could understand: “Your father has had many health challenges over the years, and those challenges have brought him to this point in his life. He is dying from all of those things. Not just one thing.” It was unfortunate that Palliative Care never started for Ken and, as a result, the family had no time to prepare. All of that said, and given the circumstances, Ken’s family felt that he had received tremendous care within the confines of the system.</a:t>
            </a:r>
            <a:endParaRPr lang="en-CA" dirty="0"/>
          </a:p>
        </p:txBody>
      </p:sp>
      <p:sp>
        <p:nvSpPr>
          <p:cNvPr id="4" name="Slide Number Placeholder 3"/>
          <p:cNvSpPr>
            <a:spLocks noGrp="1"/>
          </p:cNvSpPr>
          <p:nvPr>
            <p:ph type="sldNum" sz="quarter" idx="10"/>
          </p:nvPr>
        </p:nvSpPr>
        <p:spPr/>
        <p:txBody>
          <a:bodyPr/>
          <a:lstStyle/>
          <a:p>
            <a:fld id="{B388ECA6-18D8-447E-9719-6CB7DA3CC5FB}" type="slidenum">
              <a:rPr lang="en-CA" smtClean="0"/>
              <a:t>18</a:t>
            </a:fld>
            <a:endParaRPr lang="en-CA"/>
          </a:p>
        </p:txBody>
      </p:sp>
    </p:spTree>
    <p:extLst>
      <p:ext uri="{BB962C8B-B14F-4D97-AF65-F5344CB8AC3E}">
        <p14:creationId xmlns:p14="http://schemas.microsoft.com/office/powerpoint/2010/main" val="1682393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0195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6949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127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10/27/2020</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243965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50948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smtClean="0"/>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10/27/2020</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20455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13321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10/27/2020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532766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10/27/2020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411468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10/27/2020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1484536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smtClean="0"/>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564284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15911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1043723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10/27/2020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8584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10/27/2020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566767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10/27/2020</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126258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10/27/2020</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9687960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410162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10/27/2020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028704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10/27/2020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076737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10/27/2020</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23442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620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06922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6201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22644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5127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7420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80920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fld id="{7C96C3C9-72B7-B647-A270-3F4E22F07ADB}" type="datetimeFigureOut">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10/27/2020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305969BC-47D1-8248-BEDD-F1F4923BD94C}"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6799236"/>
      </p:ext>
    </p:extLst>
  </p:cSld>
  <p:clrMap bg1="dk1" tx1="lt1" bg2="dk2"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smtClean="0"/>
              <a:pPr/>
              <a:t>10/27/2020</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81430028"/>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 id="2147483749" r:id="rId14"/>
    <p:sldLayoutId id="2147483750" r:id="rId15"/>
    <p:sldLayoutId id="2147483751" r:id="rId16"/>
    <p:sldLayoutId id="2147483752"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G"/></Relationships>
</file>

<file path=ppt/slides/_rels/slide1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21.emf"/><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010303"/>
            <a:ext cx="9448800" cy="1825096"/>
          </a:xfrm>
        </p:spPr>
        <p:txBody>
          <a:bodyPr/>
          <a:lstStyle/>
          <a:p>
            <a:pPr algn="r"/>
            <a:r>
              <a:rPr lang="en-US" dirty="0" smtClean="0"/>
              <a:t>Open conversations in palliative care</a:t>
            </a:r>
            <a:endParaRPr lang="en-CA" dirty="0"/>
          </a:p>
        </p:txBody>
      </p:sp>
      <p:sp>
        <p:nvSpPr>
          <p:cNvPr id="3" name="Subtitle 2"/>
          <p:cNvSpPr>
            <a:spLocks noGrp="1"/>
          </p:cNvSpPr>
          <p:nvPr>
            <p:ph type="subTitle" idx="1"/>
          </p:nvPr>
        </p:nvSpPr>
        <p:spPr>
          <a:xfrm>
            <a:off x="1371600" y="3632200"/>
            <a:ext cx="9448800" cy="1717039"/>
          </a:xfrm>
        </p:spPr>
        <p:txBody>
          <a:bodyPr>
            <a:normAutofit/>
          </a:bodyPr>
          <a:lstStyle/>
          <a:p>
            <a:pPr algn="r"/>
            <a:r>
              <a:rPr lang="en-US" dirty="0" smtClean="0"/>
              <a:t>An East Kootenay Project</a:t>
            </a:r>
          </a:p>
          <a:p>
            <a:pPr algn="r"/>
            <a:r>
              <a:rPr lang="en-US" dirty="0" smtClean="0"/>
              <a:t>Physician Lead: Greg Andreas</a:t>
            </a:r>
          </a:p>
          <a:p>
            <a:pPr algn="r"/>
            <a:r>
              <a:rPr lang="en-US" dirty="0" smtClean="0"/>
              <a:t>Project Lead: Shannon Girling-Hebert</a:t>
            </a:r>
            <a:endParaRPr lang="en-CA" dirty="0"/>
          </a:p>
        </p:txBody>
      </p:sp>
      <p:pic>
        <p:nvPicPr>
          <p:cNvPr id="4" name="Picture 3"/>
          <p:cNvPicPr>
            <a:picLocks noChangeAspect="1"/>
          </p:cNvPicPr>
          <p:nvPr/>
        </p:nvPicPr>
        <p:blipFill>
          <a:blip r:embed="rId3"/>
          <a:stretch>
            <a:fillRect/>
          </a:stretch>
        </p:blipFill>
        <p:spPr>
          <a:xfrm>
            <a:off x="291665" y="5495925"/>
            <a:ext cx="3860458" cy="1250185"/>
          </a:xfrm>
          <a:prstGeom prst="rect">
            <a:avLst/>
          </a:prstGeom>
          <a:effectLst/>
        </p:spPr>
      </p:pic>
      <p:pic>
        <p:nvPicPr>
          <p:cNvPr id="6" name="Picture 5"/>
          <p:cNvPicPr>
            <a:picLocks noChangeAspect="1"/>
          </p:cNvPicPr>
          <p:nvPr/>
        </p:nvPicPr>
        <p:blipFill>
          <a:blip r:embed="rId4"/>
          <a:stretch>
            <a:fillRect/>
          </a:stretch>
        </p:blipFill>
        <p:spPr>
          <a:xfrm>
            <a:off x="9106677" y="5501827"/>
            <a:ext cx="2834851" cy="1244283"/>
          </a:xfrm>
          <a:prstGeom prst="rect">
            <a:avLst/>
          </a:prstGeom>
        </p:spPr>
      </p:pic>
    </p:spTree>
    <p:extLst>
      <p:ext uri="{BB962C8B-B14F-4D97-AF65-F5344CB8AC3E}">
        <p14:creationId xmlns:p14="http://schemas.microsoft.com/office/powerpoint/2010/main" val="18362862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D3332A-5071-6C46-9AF3-0C1493EB0CC4}"/>
              </a:ext>
            </a:extLst>
          </p:cNvPr>
          <p:cNvSpPr>
            <a:spLocks noGrp="1"/>
          </p:cNvSpPr>
          <p:nvPr>
            <p:ph type="ctrTitle"/>
          </p:nvPr>
        </p:nvSpPr>
        <p:spPr>
          <a:xfrm>
            <a:off x="2782176" y="508154"/>
            <a:ext cx="2835571" cy="2283066"/>
          </a:xfrm>
          <a:effectLst>
            <a:outerShdw blurRad="50800" dist="38100" dir="2700000" algn="tl" rotWithShape="0">
              <a:prstClr val="black">
                <a:alpha val="40000"/>
              </a:prstClr>
            </a:outerShdw>
          </a:effectLst>
        </p:spPr>
        <p:txBody>
          <a:bodyPr anchor="ctr">
            <a:normAutofit/>
          </a:bodyPr>
          <a:lstStyle/>
          <a:p>
            <a:r>
              <a:rPr lang="en-US" sz="7200" dirty="0">
                <a:solidFill>
                  <a:srgbClr val="FFFFFF"/>
                </a:solidFill>
                <a:effectLst>
                  <a:outerShdw blurRad="50800" dist="38100" dir="2700000" algn="tl" rotWithShape="0">
                    <a:prstClr val="black">
                      <a:alpha val="40000"/>
                    </a:prstClr>
                  </a:outerShdw>
                </a:effectLst>
                <a:latin typeface="Bradley Hand" pitchFamily="2" charset="77"/>
              </a:rPr>
              <a:t>You</a:t>
            </a:r>
          </a:p>
        </p:txBody>
      </p:sp>
      <p:sp>
        <p:nvSpPr>
          <p:cNvPr id="11" name="Title 1">
            <a:extLst>
              <a:ext uri="{FF2B5EF4-FFF2-40B4-BE49-F238E27FC236}">
                <a16:creationId xmlns:a16="http://schemas.microsoft.com/office/drawing/2014/main" id="{FEB26F48-16AF-6948-B13E-C754301D8CAD}"/>
              </a:ext>
            </a:extLst>
          </p:cNvPr>
          <p:cNvSpPr txBox="1">
            <a:spLocks/>
          </p:cNvSpPr>
          <p:nvPr/>
        </p:nvSpPr>
        <p:spPr>
          <a:xfrm>
            <a:off x="4673647" y="3350020"/>
            <a:ext cx="2835571" cy="2283066"/>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radley Hand" pitchFamily="2" charset="77"/>
                <a:ea typeface="+mj-ea"/>
                <a:cs typeface="+mj-cs"/>
              </a:rPr>
              <a:t>We</a:t>
            </a:r>
          </a:p>
        </p:txBody>
      </p:sp>
      <p:sp>
        <p:nvSpPr>
          <p:cNvPr id="12" name="Title 1">
            <a:extLst>
              <a:ext uri="{FF2B5EF4-FFF2-40B4-BE49-F238E27FC236}">
                <a16:creationId xmlns:a16="http://schemas.microsoft.com/office/drawing/2014/main" id="{5A9BFBD3-A364-0744-AFEC-056B1BC130B5}"/>
              </a:ext>
            </a:extLst>
          </p:cNvPr>
          <p:cNvSpPr txBox="1">
            <a:spLocks/>
          </p:cNvSpPr>
          <p:nvPr/>
        </p:nvSpPr>
        <p:spPr>
          <a:xfrm>
            <a:off x="6565119" y="508154"/>
            <a:ext cx="2835571" cy="2283066"/>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radley Hand" pitchFamily="2" charset="77"/>
                <a:ea typeface="+mj-ea"/>
                <a:cs typeface="+mj-cs"/>
              </a:rPr>
              <a:t>Me</a:t>
            </a:r>
          </a:p>
        </p:txBody>
      </p:sp>
      <p:cxnSp>
        <p:nvCxnSpPr>
          <p:cNvPr id="13" name="Straight Connector 12">
            <a:extLst>
              <a:ext uri="{FF2B5EF4-FFF2-40B4-BE49-F238E27FC236}">
                <a16:creationId xmlns:a16="http://schemas.microsoft.com/office/drawing/2014/main" id="{CBDA3961-8983-EB4A-A801-282439C0D256}"/>
              </a:ext>
            </a:extLst>
          </p:cNvPr>
          <p:cNvCxnSpPr/>
          <p:nvPr/>
        </p:nvCxnSpPr>
        <p:spPr>
          <a:xfrm>
            <a:off x="5235090" y="1586534"/>
            <a:ext cx="1843314" cy="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DDD6EF-5E25-3C40-9FAD-40C06E8E64E5}"/>
              </a:ext>
            </a:extLst>
          </p:cNvPr>
          <p:cNvCxnSpPr>
            <a:cxnSpLocks/>
          </p:cNvCxnSpPr>
          <p:nvPr/>
        </p:nvCxnSpPr>
        <p:spPr>
          <a:xfrm flipV="1">
            <a:off x="7013088" y="2265077"/>
            <a:ext cx="986400" cy="172800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1D4B42-F6D3-1542-AB6F-9E977715EDD2}"/>
              </a:ext>
            </a:extLst>
          </p:cNvPr>
          <p:cNvCxnSpPr>
            <a:cxnSpLocks/>
          </p:cNvCxnSpPr>
          <p:nvPr/>
        </p:nvCxnSpPr>
        <p:spPr>
          <a:xfrm>
            <a:off x="4248119" y="2355791"/>
            <a:ext cx="986971" cy="172720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81060F7-BB9D-2143-8923-BB28DC77C4BC}"/>
              </a:ext>
            </a:extLst>
          </p:cNvPr>
          <p:cNvSpPr txBox="1"/>
          <p:nvPr/>
        </p:nvSpPr>
        <p:spPr>
          <a:xfrm>
            <a:off x="4774931" y="1930608"/>
            <a:ext cx="2581569"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srgbClr val="70AD47">
                      <a:lumMod val="40000"/>
                      <a:lumOff val="60000"/>
                    </a:srgbClr>
                  </a:solidFill>
                </a:ln>
                <a:solidFill>
                  <a:srgbClr val="FFFF65"/>
                </a:solidFill>
                <a:effectLst>
                  <a:outerShdw blurRad="50800" dist="38100" dir="2700000" algn="tl" rotWithShape="0">
                    <a:prstClr val="black">
                      <a:alpha val="40000"/>
                    </a:prstClr>
                  </a:outerShdw>
                </a:effectLst>
                <a:uLnTx/>
                <a:uFillTx/>
                <a:latin typeface="Bradley Hand" pitchFamily="2" charset="77"/>
                <a:ea typeface="+mn-ea"/>
                <a:cs typeface="+mn-cs"/>
              </a:rPr>
              <a:t>Pathology =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srgbClr val="70AD47">
                      <a:lumMod val="40000"/>
                      <a:lumOff val="60000"/>
                    </a:srgbClr>
                  </a:solidFill>
                </a:ln>
                <a:solidFill>
                  <a:srgbClr val="FFFF65"/>
                </a:solidFill>
                <a:effectLst>
                  <a:outerShdw blurRad="50800" dist="38100" dir="2700000" algn="tl" rotWithShape="0">
                    <a:prstClr val="black">
                      <a:alpha val="40000"/>
                    </a:prstClr>
                  </a:outerShdw>
                </a:effectLst>
                <a:uLnTx/>
                <a:uFillTx/>
                <a:latin typeface="Bradley Hand" pitchFamily="2" charset="77"/>
                <a:ea typeface="+mn-ea"/>
                <a:cs typeface="+mn-cs"/>
              </a:rPr>
              <a:t>Patient</a:t>
            </a:r>
          </a:p>
        </p:txBody>
      </p:sp>
      <p:pic>
        <p:nvPicPr>
          <p:cNvPr id="3" name="Picture 2">
            <a:extLst>
              <a:ext uri="{FF2B5EF4-FFF2-40B4-BE49-F238E27FC236}">
                <a16:creationId xmlns:a16="http://schemas.microsoft.com/office/drawing/2014/main" id="{AB510E3D-FB03-5A45-8CBB-6DCC44B586B0}"/>
              </a:ext>
            </a:extLst>
          </p:cNvPr>
          <p:cNvPicPr>
            <a:picLocks noChangeAspect="1"/>
          </p:cNvPicPr>
          <p:nvPr/>
        </p:nvPicPr>
        <p:blipFill>
          <a:blip r:embed="rId2"/>
          <a:stretch>
            <a:fillRect/>
          </a:stretch>
        </p:blipFill>
        <p:spPr>
          <a:xfrm>
            <a:off x="8494829" y="749687"/>
            <a:ext cx="1800000" cy="1800000"/>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CE87FC57-7A84-8342-847C-D568B756B779}"/>
              </a:ext>
            </a:extLst>
          </p:cNvPr>
          <p:cNvPicPr>
            <a:picLocks noChangeAspect="1"/>
          </p:cNvPicPr>
          <p:nvPr/>
        </p:nvPicPr>
        <p:blipFill>
          <a:blip r:embed="rId3"/>
          <a:stretch>
            <a:fillRect/>
          </a:stretch>
        </p:blipFill>
        <p:spPr>
          <a:xfrm>
            <a:off x="1644885" y="736145"/>
            <a:ext cx="1692000" cy="1692000"/>
          </a:xfrm>
          <a:prstGeom prst="rect">
            <a:avLst/>
          </a:prstGeom>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A8F95ABB-5382-314F-99C6-F1BB96F6F0BB}"/>
              </a:ext>
            </a:extLst>
          </p:cNvPr>
          <p:cNvPicPr>
            <a:picLocks noChangeAspect="1"/>
          </p:cNvPicPr>
          <p:nvPr/>
        </p:nvPicPr>
        <p:blipFill>
          <a:blip r:embed="rId3"/>
          <a:stretch>
            <a:fillRect/>
          </a:stretch>
        </p:blipFill>
        <p:spPr>
          <a:xfrm>
            <a:off x="4778829" y="4932457"/>
            <a:ext cx="1692000" cy="1692000"/>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37BD220A-FC03-6447-8473-40F0CA1A02EC}"/>
              </a:ext>
            </a:extLst>
          </p:cNvPr>
          <p:cNvPicPr>
            <a:picLocks noChangeAspect="1"/>
          </p:cNvPicPr>
          <p:nvPr/>
        </p:nvPicPr>
        <p:blipFill>
          <a:blip r:embed="rId2"/>
          <a:stretch>
            <a:fillRect/>
          </a:stretch>
        </p:blipFill>
        <p:spPr>
          <a:xfrm>
            <a:off x="5617747" y="4853468"/>
            <a:ext cx="1800000" cy="18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46197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nut 5">
            <a:extLst>
              <a:ext uri="{FF2B5EF4-FFF2-40B4-BE49-F238E27FC236}">
                <a16:creationId xmlns:a16="http://schemas.microsoft.com/office/drawing/2014/main" id="{67ED3CD7-456F-574D-92D2-F503CC2A9555}"/>
              </a:ext>
            </a:extLst>
          </p:cNvPr>
          <p:cNvSpPr>
            <a:spLocks noChangeAspect="1"/>
          </p:cNvSpPr>
          <p:nvPr/>
        </p:nvSpPr>
        <p:spPr>
          <a:xfrm>
            <a:off x="1874725" y="1268999"/>
            <a:ext cx="4320000" cy="4320000"/>
          </a:xfrm>
          <a:prstGeom prst="donut">
            <a:avLst>
              <a:gd name="adj" fmla="val 2581"/>
            </a:avLst>
          </a:prstGeom>
          <a:solidFill>
            <a:srgbClr val="CAE4F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C9062DD-5DFE-1444-BA08-3B1C47519933}"/>
              </a:ext>
            </a:extLst>
          </p:cNvPr>
          <p:cNvSpPr txBox="1"/>
          <p:nvPr/>
        </p:nvSpPr>
        <p:spPr>
          <a:xfrm>
            <a:off x="2701871" y="1997838"/>
            <a:ext cx="2665708" cy="286232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Bradley Hand" pitchFamily="2" charset="77"/>
                <a:ea typeface="+mn-ea"/>
                <a:cs typeface="+mn-cs"/>
              </a:rPr>
              <a:t>Our Best Story</a:t>
            </a:r>
          </a:p>
        </p:txBody>
      </p:sp>
      <p:sp>
        <p:nvSpPr>
          <p:cNvPr id="11" name="TextBox 10">
            <a:extLst>
              <a:ext uri="{FF2B5EF4-FFF2-40B4-BE49-F238E27FC236}">
                <a16:creationId xmlns:a16="http://schemas.microsoft.com/office/drawing/2014/main" id="{A525C2A9-EEE7-AD41-9281-F6E296B833B3}"/>
              </a:ext>
            </a:extLst>
          </p:cNvPr>
          <p:cNvSpPr txBox="1"/>
          <p:nvPr/>
        </p:nvSpPr>
        <p:spPr>
          <a:xfrm rot="19017422">
            <a:off x="962731" y="1490007"/>
            <a:ext cx="3478283" cy="1015663"/>
          </a:xfrm>
          <a:prstGeom prst="rect">
            <a:avLst/>
          </a:prstGeom>
          <a:noFill/>
          <a:effectLst>
            <a:outerShdw blurRad="50800" dist="38100" dir="2700000" algn="tl" rotWithShape="0">
              <a:prstClr val="black">
                <a:alpha val="40000"/>
              </a:prstClr>
            </a:outerShdw>
          </a:effectLst>
        </p:spPr>
        <p:txBody>
          <a:bodyPr wrap="square" rtlCol="0">
            <a:prstTxWarp prst="textArchUp">
              <a:avLst>
                <a:gd name="adj" fmla="val 11723267"/>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65"/>
                </a:solidFill>
                <a:effectLst>
                  <a:outerShdw blurRad="50800" dist="38100" dir="2700000" algn="tl" rotWithShape="0">
                    <a:prstClr val="black">
                      <a:alpha val="40000"/>
                    </a:prstClr>
                  </a:outerShdw>
                </a:effectLst>
                <a:uLnTx/>
                <a:uFillTx/>
                <a:latin typeface="Bradley Hand" pitchFamily="2" charset="77"/>
                <a:ea typeface="+mn-ea"/>
                <a:cs typeface="+mn-cs"/>
              </a:rPr>
              <a:t>Listening</a:t>
            </a:r>
          </a:p>
        </p:txBody>
      </p:sp>
      <p:sp>
        <p:nvSpPr>
          <p:cNvPr id="13" name="TextBox 12">
            <a:extLst>
              <a:ext uri="{FF2B5EF4-FFF2-40B4-BE49-F238E27FC236}">
                <a16:creationId xmlns:a16="http://schemas.microsoft.com/office/drawing/2014/main" id="{AFE535D2-7C82-EA47-8D74-6128E58AD76F}"/>
              </a:ext>
            </a:extLst>
          </p:cNvPr>
          <p:cNvSpPr txBox="1"/>
          <p:nvPr/>
        </p:nvSpPr>
        <p:spPr>
          <a:xfrm rot="3572691">
            <a:off x="4176710" y="1929617"/>
            <a:ext cx="3478283" cy="1015663"/>
          </a:xfrm>
          <a:prstGeom prst="rect">
            <a:avLst/>
          </a:prstGeom>
          <a:noFill/>
          <a:effectLst>
            <a:outerShdw blurRad="50800" dist="38100" dir="2700000" algn="tl" rotWithShape="0">
              <a:prstClr val="black">
                <a:alpha val="40000"/>
              </a:prstClr>
            </a:outerShdw>
          </a:effectLst>
        </p:spPr>
        <p:txBody>
          <a:bodyPr wrap="square" rtlCol="0">
            <a:prstTxWarp prst="textArchUp">
              <a:avLst>
                <a:gd name="adj" fmla="val 11723267"/>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65"/>
                </a:solidFill>
                <a:effectLst>
                  <a:outerShdw blurRad="50800" dist="38100" dir="2700000" algn="tl" rotWithShape="0">
                    <a:prstClr val="black">
                      <a:alpha val="40000"/>
                    </a:prstClr>
                  </a:outerShdw>
                </a:effectLst>
                <a:uLnTx/>
                <a:uFillTx/>
                <a:latin typeface="Bradley Hand" pitchFamily="2" charset="77"/>
                <a:ea typeface="+mn-ea"/>
                <a:cs typeface="+mn-cs"/>
              </a:rPr>
              <a:t>Curiosity</a:t>
            </a:r>
          </a:p>
        </p:txBody>
      </p:sp>
      <p:sp>
        <p:nvSpPr>
          <p:cNvPr id="14" name="TextBox 13">
            <a:extLst>
              <a:ext uri="{FF2B5EF4-FFF2-40B4-BE49-F238E27FC236}">
                <a16:creationId xmlns:a16="http://schemas.microsoft.com/office/drawing/2014/main" id="{B10E6BAD-DBFF-CB43-A0DC-77B0C89A994B}"/>
              </a:ext>
            </a:extLst>
          </p:cNvPr>
          <p:cNvSpPr txBox="1"/>
          <p:nvPr/>
        </p:nvSpPr>
        <p:spPr>
          <a:xfrm>
            <a:off x="2295583" y="5207835"/>
            <a:ext cx="3478283" cy="1015663"/>
          </a:xfrm>
          <a:prstGeom prst="rect">
            <a:avLst/>
          </a:prstGeom>
          <a:noFill/>
          <a:effectLst>
            <a:outerShdw blurRad="50800" dist="38100" dir="2700000" algn="tl" rotWithShape="0">
              <a:prstClr val="black">
                <a:alpha val="40000"/>
              </a:prstClr>
            </a:outerShdw>
          </a:effectLst>
        </p:spPr>
        <p:txBody>
          <a:bodyPr wrap="square" rtlCol="0">
            <a:prstTxWarp prst="textArchDown">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FF65"/>
                </a:solidFill>
                <a:effectLst>
                  <a:outerShdw blurRad="50800" dist="38100" dir="2700000" algn="tl" rotWithShape="0">
                    <a:prstClr val="black">
                      <a:alpha val="40000"/>
                    </a:prstClr>
                  </a:outerShdw>
                </a:effectLst>
                <a:uLnTx/>
                <a:uFillTx/>
                <a:latin typeface="Bradley Hand" pitchFamily="2" charset="77"/>
                <a:ea typeface="+mn-ea"/>
                <a:cs typeface="+mn-cs"/>
              </a:rPr>
              <a:t>Empathy</a:t>
            </a:r>
          </a:p>
        </p:txBody>
      </p:sp>
      <p:sp>
        <p:nvSpPr>
          <p:cNvPr id="12" name="TextBox 11">
            <a:extLst>
              <a:ext uri="{FF2B5EF4-FFF2-40B4-BE49-F238E27FC236}">
                <a16:creationId xmlns:a16="http://schemas.microsoft.com/office/drawing/2014/main" id="{035DF943-B9F4-CC40-A1D1-FF05B5549ECE}"/>
              </a:ext>
            </a:extLst>
          </p:cNvPr>
          <p:cNvSpPr txBox="1"/>
          <p:nvPr/>
        </p:nvSpPr>
        <p:spPr>
          <a:xfrm>
            <a:off x="7203844" y="3776674"/>
            <a:ext cx="4572569" cy="286232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7F7F"/>
                </a:solidFill>
                <a:effectLst>
                  <a:outerShdw blurRad="50800" dist="38100" dir="2700000" algn="tl" rotWithShape="0">
                    <a:prstClr val="black">
                      <a:alpha val="40000"/>
                    </a:prstClr>
                  </a:outerShdw>
                </a:effectLst>
                <a:uLnTx/>
                <a:uFillTx/>
                <a:latin typeface="Bradley Hand" pitchFamily="2" charset="77"/>
                <a:ea typeface="+mn-ea"/>
                <a:cs typeface="+mn-cs"/>
              </a:rPr>
              <a:t>-Information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7F7F"/>
                </a:solidFill>
                <a:effectLst>
                  <a:outerShdw blurRad="50800" dist="38100" dir="2700000" algn="tl" rotWithShape="0">
                    <a:prstClr val="black">
                      <a:alpha val="40000"/>
                    </a:prstClr>
                  </a:outerShdw>
                </a:effectLst>
                <a:uLnTx/>
                <a:uFillTx/>
                <a:latin typeface="Bradley Hand" pitchFamily="2" charset="77"/>
                <a:ea typeface="+mn-ea"/>
                <a:cs typeface="+mn-cs"/>
              </a:rPr>
              <a:t>-Resources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srgbClr val="FF7F7F"/>
                </a:solidFill>
                <a:effectLst>
                  <a:outerShdw blurRad="50800" dist="38100" dir="2700000" algn="tl" rotWithShape="0">
                    <a:prstClr val="black">
                      <a:alpha val="40000"/>
                    </a:prstClr>
                  </a:outerShdw>
                </a:effectLst>
                <a:uLnTx/>
                <a:uFillTx/>
                <a:latin typeface="Bradley Hand" pitchFamily="2" charset="77"/>
                <a:ea typeface="+mn-ea"/>
                <a:cs typeface="+mn-cs"/>
              </a:rPr>
              <a:t>-Rx</a:t>
            </a:r>
          </a:p>
        </p:txBody>
      </p:sp>
    </p:spTree>
    <p:extLst>
      <p:ext uri="{BB962C8B-B14F-4D97-AF65-F5344CB8AC3E}">
        <p14:creationId xmlns:p14="http://schemas.microsoft.com/office/powerpoint/2010/main" val="4274206684"/>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project</a:t>
            </a:r>
            <a:endParaRPr lang="en-CA" dirty="0"/>
          </a:p>
        </p:txBody>
      </p:sp>
      <p:sp>
        <p:nvSpPr>
          <p:cNvPr id="3" name="Content Placeholder 2"/>
          <p:cNvSpPr>
            <a:spLocks noGrp="1"/>
          </p:cNvSpPr>
          <p:nvPr>
            <p:ph idx="1"/>
          </p:nvPr>
        </p:nvSpPr>
        <p:spPr>
          <a:xfrm>
            <a:off x="685800" y="1828800"/>
            <a:ext cx="10946958" cy="5029200"/>
          </a:xfrm>
        </p:spPr>
        <p:txBody>
          <a:bodyPr/>
          <a:lstStyle/>
          <a:p>
            <a:r>
              <a:rPr lang="en-US" dirty="0" smtClean="0"/>
              <a:t>Seeks to meaningfully connect the people to make the best possible story to life’s final chapter:</a:t>
            </a:r>
          </a:p>
          <a:p>
            <a:pPr marL="0" indent="0">
              <a:buNone/>
            </a:pPr>
            <a:endParaRPr lang="en-US" dirty="0" smtClean="0"/>
          </a:p>
          <a:p>
            <a:pPr lvl="1"/>
            <a:r>
              <a:rPr lang="en-US" dirty="0" smtClean="0"/>
              <a:t>Explore personal values</a:t>
            </a:r>
          </a:p>
          <a:p>
            <a:pPr lvl="1"/>
            <a:r>
              <a:rPr lang="en-US" dirty="0" smtClean="0"/>
              <a:t>Find connection by story and conversation</a:t>
            </a:r>
          </a:p>
          <a:p>
            <a:pPr lvl="1"/>
            <a:r>
              <a:rPr lang="en-US" dirty="0" smtClean="0"/>
              <a:t>Encourage curiosity and self-awareness</a:t>
            </a:r>
          </a:p>
          <a:p>
            <a:pPr lvl="1"/>
            <a:r>
              <a:rPr lang="en-US" dirty="0" smtClean="0"/>
              <a:t>Hear personal stories about someone’s life journey</a:t>
            </a:r>
          </a:p>
          <a:p>
            <a:pPr lvl="1"/>
            <a:r>
              <a:rPr lang="en-US" dirty="0" smtClean="0"/>
              <a:t>Dynamic, cohesive, inclusive relationships within Integrated Collaborative Palliative Teams in each community</a:t>
            </a:r>
          </a:p>
          <a:p>
            <a:pPr lvl="1"/>
            <a:r>
              <a:rPr lang="en-US" dirty="0" smtClean="0"/>
              <a:t>Build capacity for providers to have difficult conversations</a:t>
            </a:r>
          </a:p>
          <a:p>
            <a:pPr lvl="1"/>
            <a:r>
              <a:rPr lang="en-US" dirty="0" smtClean="0"/>
              <a:t>Create Patient Journey Maps and a Team Collaborative Team Map as a communication tool</a:t>
            </a:r>
          </a:p>
          <a:p>
            <a:pPr lvl="1"/>
            <a:r>
              <a:rPr lang="en-US" dirty="0" smtClean="0"/>
              <a:t>Patient/Family Centered – Hopes – Fears - Worries</a:t>
            </a:r>
          </a:p>
        </p:txBody>
      </p:sp>
    </p:spTree>
    <p:extLst>
      <p:ext uri="{BB962C8B-B14F-4D97-AF65-F5344CB8AC3E}">
        <p14:creationId xmlns:p14="http://schemas.microsoft.com/office/powerpoint/2010/main" val="31411721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who</a:t>
            </a:r>
            <a:endParaRPr lang="en-CA" dirty="0"/>
          </a:p>
        </p:txBody>
      </p:sp>
      <p:sp>
        <p:nvSpPr>
          <p:cNvPr id="3" name="Content Placeholder 2"/>
          <p:cNvSpPr>
            <a:spLocks noGrp="1"/>
          </p:cNvSpPr>
          <p:nvPr>
            <p:ph idx="1"/>
          </p:nvPr>
        </p:nvSpPr>
        <p:spPr>
          <a:xfrm>
            <a:off x="382954" y="2600960"/>
            <a:ext cx="5295357" cy="4024125"/>
          </a:xfrm>
        </p:spPr>
        <p:txBody>
          <a:bodyPr>
            <a:normAutofit/>
          </a:bodyPr>
          <a:lstStyle/>
          <a:p>
            <a:pPr lvl="1"/>
            <a:r>
              <a:rPr lang="en-US" dirty="0" smtClean="0"/>
              <a:t>Physicians</a:t>
            </a:r>
          </a:p>
          <a:p>
            <a:pPr lvl="1"/>
            <a:r>
              <a:rPr lang="en-US" dirty="0" smtClean="0"/>
              <a:t>Health Authority</a:t>
            </a:r>
          </a:p>
          <a:p>
            <a:pPr lvl="1"/>
            <a:r>
              <a:rPr lang="en-US" dirty="0" smtClean="0"/>
              <a:t>RN’s</a:t>
            </a:r>
          </a:p>
          <a:p>
            <a:pPr lvl="1"/>
            <a:r>
              <a:rPr lang="en-US" dirty="0" smtClean="0"/>
              <a:t>Care Aides</a:t>
            </a:r>
          </a:p>
          <a:p>
            <a:pPr lvl="1"/>
            <a:r>
              <a:rPr lang="en-US" dirty="0" smtClean="0"/>
              <a:t>Home Support</a:t>
            </a:r>
          </a:p>
          <a:p>
            <a:pPr lvl="1"/>
            <a:r>
              <a:rPr lang="en-US" dirty="0" smtClean="0"/>
              <a:t>Physiotherapists</a:t>
            </a:r>
          </a:p>
          <a:p>
            <a:pPr lvl="1"/>
            <a:r>
              <a:rPr lang="en-US" dirty="0" smtClean="0"/>
              <a:t>Hospice</a:t>
            </a:r>
          </a:p>
          <a:p>
            <a:pPr lvl="1"/>
            <a:r>
              <a:rPr lang="en-US" dirty="0" smtClean="0"/>
              <a:t>Aboriginal Health</a:t>
            </a:r>
          </a:p>
          <a:p>
            <a:pPr lvl="1"/>
            <a:r>
              <a:rPr lang="en-US" dirty="0" smtClean="0"/>
              <a:t>Patient Voice</a:t>
            </a:r>
          </a:p>
          <a:p>
            <a:pPr lvl="1"/>
            <a:r>
              <a:rPr lang="en-US" dirty="0" smtClean="0"/>
              <a:t>Case Managers</a:t>
            </a:r>
            <a:endParaRPr lang="en-CA" dirty="0"/>
          </a:p>
        </p:txBody>
      </p:sp>
      <p:sp>
        <p:nvSpPr>
          <p:cNvPr id="4" name="TextBox 3"/>
          <p:cNvSpPr txBox="1"/>
          <p:nvPr/>
        </p:nvSpPr>
        <p:spPr>
          <a:xfrm>
            <a:off x="1377244" y="1873392"/>
            <a:ext cx="10001956" cy="461665"/>
          </a:xfrm>
          <a:prstGeom prst="rect">
            <a:avLst/>
          </a:prstGeom>
          <a:noFill/>
        </p:spPr>
        <p:txBody>
          <a:bodyPr wrap="square" rtlCol="0">
            <a:spAutoFit/>
          </a:bodyPr>
          <a:lstStyle/>
          <a:p>
            <a:r>
              <a:rPr lang="en-US" sz="2400" b="1" dirty="0"/>
              <a:t>Dinner meetings were held in four communities with local:</a:t>
            </a:r>
          </a:p>
        </p:txBody>
      </p:sp>
      <p:sp>
        <p:nvSpPr>
          <p:cNvPr id="5" name="Content Placeholder 2"/>
          <p:cNvSpPr txBox="1">
            <a:spLocks/>
          </p:cNvSpPr>
          <p:nvPr/>
        </p:nvSpPr>
        <p:spPr>
          <a:xfrm>
            <a:off x="5579678" y="2547442"/>
            <a:ext cx="4902200" cy="2535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lvl="1"/>
            <a:r>
              <a:rPr lang="en-US" dirty="0" smtClean="0"/>
              <a:t>Discharge Planners</a:t>
            </a:r>
          </a:p>
          <a:p>
            <a:pPr lvl="1"/>
            <a:r>
              <a:rPr lang="en-US" dirty="0" smtClean="0"/>
              <a:t>Human Service Workers</a:t>
            </a:r>
          </a:p>
          <a:p>
            <a:pPr lvl="1"/>
            <a:r>
              <a:rPr lang="en-US" dirty="0" smtClean="0"/>
              <a:t>Occupational Therapy</a:t>
            </a:r>
          </a:p>
          <a:p>
            <a:pPr lvl="1"/>
            <a:r>
              <a:rPr lang="en-US" dirty="0" smtClean="0"/>
              <a:t>Paramedics</a:t>
            </a:r>
          </a:p>
          <a:p>
            <a:pPr lvl="1"/>
            <a:r>
              <a:rPr lang="en-US" dirty="0" smtClean="0"/>
              <a:t>Social Workers</a:t>
            </a:r>
          </a:p>
          <a:p>
            <a:pPr lvl="1"/>
            <a:r>
              <a:rPr lang="en-US" dirty="0" smtClean="0"/>
              <a:t>Pharmacist</a:t>
            </a:r>
          </a:p>
          <a:p>
            <a:pPr lvl="1"/>
            <a:r>
              <a:rPr lang="en-US" dirty="0" smtClean="0"/>
              <a:t>Family Members</a:t>
            </a:r>
            <a:endParaRPr lang="en-CA" dirty="0"/>
          </a:p>
        </p:txBody>
      </p:sp>
      <p:sp>
        <p:nvSpPr>
          <p:cNvPr id="6" name="TextBox 5"/>
          <p:cNvSpPr txBox="1"/>
          <p:nvPr/>
        </p:nvSpPr>
        <p:spPr>
          <a:xfrm rot="18344409">
            <a:off x="2619021" y="2693157"/>
            <a:ext cx="3747911" cy="2677656"/>
          </a:xfrm>
          <a:prstGeom prst="rect">
            <a:avLst/>
          </a:prstGeom>
          <a:noFill/>
        </p:spPr>
        <p:txBody>
          <a:bodyPr wrap="square" rtlCol="0">
            <a:spAutoFit/>
          </a:bodyPr>
          <a:lstStyle/>
          <a:p>
            <a:pPr algn="ctr"/>
            <a:r>
              <a:rPr lang="en-US" sz="8000" b="1" dirty="0" smtClean="0">
                <a:solidFill>
                  <a:srgbClr val="FF0000"/>
                </a:solidFill>
                <a:latin typeface="Forte" panose="03060902040502070203" pitchFamily="66" charset="0"/>
              </a:rPr>
              <a:t>34</a:t>
            </a:r>
            <a:r>
              <a:rPr lang="en-US" sz="4400" b="1" dirty="0" smtClean="0">
                <a:solidFill>
                  <a:srgbClr val="FF0000"/>
                </a:solidFill>
                <a:latin typeface="Forte" panose="03060902040502070203" pitchFamily="66" charset="0"/>
              </a:rPr>
              <a:t> Physicians to date!</a:t>
            </a:r>
            <a:endParaRPr lang="en-CA" sz="4400" b="1" dirty="0">
              <a:solidFill>
                <a:srgbClr val="FF0000"/>
              </a:solidFill>
              <a:latin typeface="Forte" panose="03060902040502070203" pitchFamily="66" charset="0"/>
            </a:endParaRPr>
          </a:p>
        </p:txBody>
      </p:sp>
      <p:pic>
        <p:nvPicPr>
          <p:cNvPr id="7" name="Picture 6"/>
          <p:cNvPicPr>
            <a:picLocks noChangeAspect="1"/>
          </p:cNvPicPr>
          <p:nvPr/>
        </p:nvPicPr>
        <p:blipFill>
          <a:blip r:embed="rId3"/>
          <a:stretch>
            <a:fillRect/>
          </a:stretch>
        </p:blipFill>
        <p:spPr>
          <a:xfrm>
            <a:off x="9330777" y="3444076"/>
            <a:ext cx="2662489" cy="3104344"/>
          </a:xfrm>
          <a:prstGeom prst="rect">
            <a:avLst/>
          </a:prstGeom>
        </p:spPr>
      </p:pic>
    </p:spTree>
    <p:extLst>
      <p:ext uri="{BB962C8B-B14F-4D97-AF65-F5344CB8AC3E}">
        <p14:creationId xmlns:p14="http://schemas.microsoft.com/office/powerpoint/2010/main" val="2185993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driving questions</a:t>
            </a:r>
            <a:endParaRPr lang="en-CA" dirty="0"/>
          </a:p>
        </p:txBody>
      </p:sp>
      <p:sp>
        <p:nvSpPr>
          <p:cNvPr id="3" name="Content Placeholder 2"/>
          <p:cNvSpPr>
            <a:spLocks noGrp="1"/>
          </p:cNvSpPr>
          <p:nvPr>
            <p:ph idx="1"/>
          </p:nvPr>
        </p:nvSpPr>
        <p:spPr/>
        <p:txBody>
          <a:bodyPr>
            <a:normAutofit lnSpcReduction="10000"/>
          </a:bodyPr>
          <a:lstStyle/>
          <a:p>
            <a:r>
              <a:rPr lang="en-US" dirty="0" smtClean="0"/>
              <a:t>As a professional, how do I connect with a person’s “end of life” story?</a:t>
            </a:r>
          </a:p>
          <a:p>
            <a:r>
              <a:rPr lang="en-US" dirty="0" smtClean="0"/>
              <a:t>As a patient/family member, who will listen? Who can I trust?</a:t>
            </a:r>
          </a:p>
          <a:p>
            <a:r>
              <a:rPr lang="en-US" dirty="0" smtClean="0"/>
              <a:t>Who else would help in writing the best possible final chapter?</a:t>
            </a:r>
          </a:p>
          <a:p>
            <a:r>
              <a:rPr lang="en-US" dirty="0" smtClean="0"/>
              <a:t>How do we keep learning as individuals, as teams, as communities?</a:t>
            </a:r>
          </a:p>
          <a:p>
            <a:r>
              <a:rPr lang="en-US" dirty="0" smtClean="0"/>
              <a:t>How do we interact to improve/enhance the experience for patients, their families, the physician and other members of the care team?</a:t>
            </a:r>
          </a:p>
          <a:p>
            <a:pPr lvl="1"/>
            <a:r>
              <a:rPr lang="en-US" dirty="0" smtClean="0"/>
              <a:t>What works well?</a:t>
            </a:r>
          </a:p>
          <a:p>
            <a:pPr lvl="1"/>
            <a:r>
              <a:rPr lang="en-US" dirty="0" smtClean="0"/>
              <a:t>What does not?</a:t>
            </a:r>
          </a:p>
          <a:p>
            <a:r>
              <a:rPr lang="en-US" dirty="0" smtClean="0"/>
              <a:t>How do we ensure that “Listening” and “Curiosity” are recognized as key skills?</a:t>
            </a:r>
          </a:p>
          <a:p>
            <a:r>
              <a:rPr lang="en-US" dirty="0" smtClean="0"/>
              <a:t>How do we foster ongoing connection and avoid unhappy story endings?</a:t>
            </a:r>
            <a:endParaRPr lang="en-CA" dirty="0"/>
          </a:p>
        </p:txBody>
      </p:sp>
    </p:spTree>
    <p:extLst>
      <p:ext uri="{BB962C8B-B14F-4D97-AF65-F5344CB8AC3E}">
        <p14:creationId xmlns:p14="http://schemas.microsoft.com/office/powerpoint/2010/main" val="411037947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723471" y="976126"/>
            <a:ext cx="2226335" cy="2962275"/>
          </a:xfrm>
          <a:prstGeom prst="rect">
            <a:avLst/>
          </a:prstGeom>
          <a:effectLst>
            <a:softEdge rad="63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28" y="1268408"/>
            <a:ext cx="4671143" cy="3500438"/>
          </a:xfrm>
          <a:prstGeom prst="rect">
            <a:avLst/>
          </a:prstGeom>
          <a:effectLst>
            <a:softEdge rad="63500"/>
          </a:effectLst>
        </p:spPr>
      </p:pic>
      <p:pic>
        <p:nvPicPr>
          <p:cNvPr id="10" name="Picture 9"/>
          <p:cNvPicPr>
            <a:picLocks noChangeAspect="1"/>
          </p:cNvPicPr>
          <p:nvPr/>
        </p:nvPicPr>
        <p:blipFill>
          <a:blip r:embed="rId5"/>
          <a:stretch>
            <a:fillRect/>
          </a:stretch>
        </p:blipFill>
        <p:spPr>
          <a:xfrm>
            <a:off x="6949806" y="1509588"/>
            <a:ext cx="4556394" cy="3025753"/>
          </a:xfrm>
          <a:prstGeom prst="rect">
            <a:avLst/>
          </a:prstGeom>
          <a:effectLst>
            <a:softEdge rad="63500"/>
          </a:effectLst>
        </p:spPr>
      </p:pic>
      <p:sp>
        <p:nvSpPr>
          <p:cNvPr id="2" name="Title 1"/>
          <p:cNvSpPr>
            <a:spLocks noGrp="1"/>
          </p:cNvSpPr>
          <p:nvPr>
            <p:ph type="title"/>
          </p:nvPr>
        </p:nvSpPr>
        <p:spPr>
          <a:xfrm>
            <a:off x="-97751" y="-19349"/>
            <a:ext cx="12072937" cy="1293028"/>
          </a:xfrm>
        </p:spPr>
        <p:txBody>
          <a:bodyPr/>
          <a:lstStyle/>
          <a:p>
            <a:r>
              <a:rPr lang="en-US" dirty="0" smtClean="0"/>
              <a:t>Getting to know patients and their families</a:t>
            </a:r>
            <a:endParaRPr lang="en-CA" dirty="0"/>
          </a:p>
        </p:txBody>
      </p:sp>
      <p:pic>
        <p:nvPicPr>
          <p:cNvPr id="9" name="Content Placeholder 8"/>
          <p:cNvPicPr>
            <a:picLocks noGrp="1" noChangeAspect="1"/>
          </p:cNvPicPr>
          <p:nvPr>
            <p:ph idx="1"/>
          </p:nvPr>
        </p:nvPicPr>
        <p:blipFill>
          <a:blip r:embed="rId6"/>
          <a:stretch>
            <a:fillRect/>
          </a:stretch>
        </p:blipFill>
        <p:spPr>
          <a:xfrm>
            <a:off x="3210594" y="3275673"/>
            <a:ext cx="5623175" cy="2732511"/>
          </a:xfrm>
          <a:prstGeom prst="rect">
            <a:avLst/>
          </a:prstGeom>
          <a:effectLst>
            <a:softEdge rad="63500"/>
          </a:effectLst>
        </p:spPr>
      </p:pic>
      <p:sp>
        <p:nvSpPr>
          <p:cNvPr id="11" name="Title 1"/>
          <p:cNvSpPr txBox="1">
            <a:spLocks/>
          </p:cNvSpPr>
          <p:nvPr/>
        </p:nvSpPr>
        <p:spPr>
          <a:xfrm>
            <a:off x="1" y="5800324"/>
            <a:ext cx="12044362" cy="1293028"/>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a:lstStyle>
          <a:p>
            <a:pPr algn="ctr"/>
            <a:r>
              <a:rPr lang="en-US" sz="3600" b="1" dirty="0" smtClean="0"/>
              <a:t>Their life; hopes; fears – where have they been</a:t>
            </a:r>
            <a:endParaRPr lang="en-CA" sz="3600" b="1" dirty="0"/>
          </a:p>
        </p:txBody>
      </p:sp>
      <p:sp>
        <p:nvSpPr>
          <p:cNvPr id="3" name="Rectangle 2"/>
          <p:cNvSpPr/>
          <p:nvPr/>
        </p:nvSpPr>
        <p:spPr>
          <a:xfrm>
            <a:off x="8752115" y="4915253"/>
            <a:ext cx="3271680" cy="369332"/>
          </a:xfrm>
          <a:prstGeom prst="rect">
            <a:avLst/>
          </a:prstGeom>
        </p:spPr>
        <p:txBody>
          <a:bodyPr wrap="square">
            <a:spAutoFit/>
          </a:bodyPr>
          <a:lstStyle/>
          <a:p>
            <a:r>
              <a:rPr lang="en-US" dirty="0"/>
              <a:t>Engaging Patients/Families</a:t>
            </a:r>
            <a:endParaRPr lang="en-CA" dirty="0"/>
          </a:p>
        </p:txBody>
      </p:sp>
    </p:spTree>
    <p:extLst>
      <p:ext uri="{BB962C8B-B14F-4D97-AF65-F5344CB8AC3E}">
        <p14:creationId xmlns:p14="http://schemas.microsoft.com/office/powerpoint/2010/main" val="1891307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870" y="101934"/>
            <a:ext cx="8610599" cy="1303867"/>
          </a:xfrm>
        </p:spPr>
        <p:txBody>
          <a:bodyPr/>
          <a:lstStyle/>
          <a:p>
            <a:r>
              <a:rPr lang="en-US" dirty="0"/>
              <a:t>Patient journey maps</a:t>
            </a:r>
            <a:endParaRPr lang="en-CA" dirty="0"/>
          </a:p>
        </p:txBody>
      </p:sp>
      <p:sp>
        <p:nvSpPr>
          <p:cNvPr id="3" name="Text Placeholder 2"/>
          <p:cNvSpPr>
            <a:spLocks noGrp="1"/>
          </p:cNvSpPr>
          <p:nvPr>
            <p:ph type="body" idx="1"/>
          </p:nvPr>
        </p:nvSpPr>
        <p:spPr>
          <a:xfrm>
            <a:off x="522997" y="1135279"/>
            <a:ext cx="3456432" cy="617320"/>
          </a:xfrm>
        </p:spPr>
        <p:txBody>
          <a:bodyPr/>
          <a:lstStyle/>
          <a:p>
            <a:r>
              <a:rPr lang="en-US" dirty="0" smtClean="0"/>
              <a:t>Dick’s Story</a:t>
            </a:r>
            <a:endParaRPr lang="en-CA" dirty="0"/>
          </a:p>
        </p:txBody>
      </p:sp>
      <p:sp>
        <p:nvSpPr>
          <p:cNvPr id="4" name="Text Placeholder 3"/>
          <p:cNvSpPr>
            <a:spLocks noGrp="1"/>
          </p:cNvSpPr>
          <p:nvPr>
            <p:ph type="body" sz="half" idx="15"/>
          </p:nvPr>
        </p:nvSpPr>
        <p:spPr/>
        <p:txBody>
          <a:bodyPr/>
          <a:lstStyle/>
          <a:p>
            <a:endParaRPr lang="en-CA" dirty="0"/>
          </a:p>
        </p:txBody>
      </p:sp>
      <p:sp>
        <p:nvSpPr>
          <p:cNvPr id="5" name="Text Placeholder 4"/>
          <p:cNvSpPr>
            <a:spLocks noGrp="1"/>
          </p:cNvSpPr>
          <p:nvPr>
            <p:ph type="body" sz="quarter" idx="3"/>
          </p:nvPr>
        </p:nvSpPr>
        <p:spPr>
          <a:xfrm>
            <a:off x="4366858" y="1130672"/>
            <a:ext cx="3456432" cy="626534"/>
          </a:xfrm>
        </p:spPr>
        <p:txBody>
          <a:bodyPr/>
          <a:lstStyle/>
          <a:p>
            <a:r>
              <a:rPr lang="en-US" dirty="0" smtClean="0"/>
              <a:t>Ken’s Story</a:t>
            </a:r>
            <a:endParaRPr lang="en-CA" dirty="0"/>
          </a:p>
        </p:txBody>
      </p:sp>
      <p:sp>
        <p:nvSpPr>
          <p:cNvPr id="6" name="Text Placeholder 5"/>
          <p:cNvSpPr>
            <a:spLocks noGrp="1"/>
          </p:cNvSpPr>
          <p:nvPr>
            <p:ph type="body" sz="half" idx="16"/>
          </p:nvPr>
        </p:nvSpPr>
        <p:spPr/>
        <p:txBody>
          <a:bodyPr/>
          <a:lstStyle/>
          <a:p>
            <a:endParaRPr lang="en-CA" dirty="0"/>
          </a:p>
        </p:txBody>
      </p:sp>
      <p:sp>
        <p:nvSpPr>
          <p:cNvPr id="7" name="Text Placeholder 6"/>
          <p:cNvSpPr>
            <a:spLocks noGrp="1"/>
          </p:cNvSpPr>
          <p:nvPr>
            <p:ph type="body" sz="quarter" idx="13"/>
          </p:nvPr>
        </p:nvSpPr>
        <p:spPr>
          <a:xfrm>
            <a:off x="8198444" y="1092534"/>
            <a:ext cx="3456432" cy="626534"/>
          </a:xfrm>
        </p:spPr>
        <p:txBody>
          <a:bodyPr/>
          <a:lstStyle/>
          <a:p>
            <a:r>
              <a:rPr lang="en-US" dirty="0" smtClean="0"/>
              <a:t>Rod’s Story</a:t>
            </a:r>
            <a:endParaRPr lang="en-CA" dirty="0"/>
          </a:p>
        </p:txBody>
      </p:sp>
      <p:sp>
        <p:nvSpPr>
          <p:cNvPr id="8" name="Text Placeholder 7"/>
          <p:cNvSpPr>
            <a:spLocks noGrp="1"/>
          </p:cNvSpPr>
          <p:nvPr>
            <p:ph type="body" sz="half" idx="17"/>
          </p:nvPr>
        </p:nvSpPr>
        <p:spPr/>
        <p:txBody>
          <a:bodyPr/>
          <a:lstStyle/>
          <a:p>
            <a:endParaRPr lang="en-CA" dirty="0"/>
          </a:p>
        </p:txBody>
      </p:sp>
      <p:pic>
        <p:nvPicPr>
          <p:cNvPr id="10" name="Picture 9"/>
          <p:cNvPicPr>
            <a:picLocks noChangeAspect="1"/>
          </p:cNvPicPr>
          <p:nvPr/>
        </p:nvPicPr>
        <p:blipFill>
          <a:blip r:embed="rId3"/>
          <a:stretch>
            <a:fillRect/>
          </a:stretch>
        </p:blipFill>
        <p:spPr>
          <a:xfrm>
            <a:off x="265308" y="1868557"/>
            <a:ext cx="3614929" cy="4671645"/>
          </a:xfrm>
          <a:prstGeom prst="rect">
            <a:avLst/>
          </a:prstGeom>
        </p:spPr>
      </p:pic>
      <p:pic>
        <p:nvPicPr>
          <p:cNvPr id="11" name="Picture 10"/>
          <p:cNvPicPr>
            <a:picLocks noChangeAspect="1"/>
          </p:cNvPicPr>
          <p:nvPr/>
        </p:nvPicPr>
        <p:blipFill>
          <a:blip r:embed="rId4"/>
          <a:stretch>
            <a:fillRect/>
          </a:stretch>
        </p:blipFill>
        <p:spPr>
          <a:xfrm>
            <a:off x="4215841" y="1868557"/>
            <a:ext cx="3630091" cy="4673700"/>
          </a:xfrm>
          <a:prstGeom prst="rect">
            <a:avLst/>
          </a:prstGeom>
        </p:spPr>
      </p:pic>
      <p:pic>
        <p:nvPicPr>
          <p:cNvPr id="12" name="Picture 11"/>
          <p:cNvPicPr>
            <a:picLocks noChangeAspect="1"/>
          </p:cNvPicPr>
          <p:nvPr/>
        </p:nvPicPr>
        <p:blipFill>
          <a:blip r:embed="rId5"/>
          <a:stretch>
            <a:fillRect/>
          </a:stretch>
        </p:blipFill>
        <p:spPr>
          <a:xfrm>
            <a:off x="8198444" y="1868557"/>
            <a:ext cx="3624429" cy="4671645"/>
          </a:xfrm>
          <a:prstGeom prst="rect">
            <a:avLst/>
          </a:prstGeom>
        </p:spPr>
      </p:pic>
    </p:spTree>
    <p:extLst>
      <p:ext uri="{BB962C8B-B14F-4D97-AF65-F5344CB8AC3E}">
        <p14:creationId xmlns:p14="http://schemas.microsoft.com/office/powerpoint/2010/main" val="21483063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870" y="101934"/>
            <a:ext cx="8610599" cy="1303867"/>
          </a:xfrm>
        </p:spPr>
        <p:txBody>
          <a:bodyPr/>
          <a:lstStyle/>
          <a:p>
            <a:r>
              <a:rPr lang="en-US" dirty="0" smtClean="0"/>
              <a:t>Dicks Story</a:t>
            </a:r>
            <a:endParaRPr lang="en-CA" dirty="0"/>
          </a:p>
        </p:txBody>
      </p:sp>
      <p:pic>
        <p:nvPicPr>
          <p:cNvPr id="10" name="Picture 9"/>
          <p:cNvPicPr>
            <a:picLocks noChangeAspect="1"/>
          </p:cNvPicPr>
          <p:nvPr/>
        </p:nvPicPr>
        <p:blipFill>
          <a:blip r:embed="rId3"/>
          <a:stretch>
            <a:fillRect/>
          </a:stretch>
        </p:blipFill>
        <p:spPr>
          <a:xfrm>
            <a:off x="564269" y="-128678"/>
            <a:ext cx="5472641" cy="7072403"/>
          </a:xfrm>
          <a:prstGeom prst="rect">
            <a:avLst/>
          </a:prstGeom>
        </p:spPr>
      </p:pic>
      <p:sp>
        <p:nvSpPr>
          <p:cNvPr id="15" name="TextBox 14"/>
          <p:cNvSpPr txBox="1"/>
          <p:nvPr/>
        </p:nvSpPr>
        <p:spPr>
          <a:xfrm>
            <a:off x="7753350" y="1749287"/>
            <a:ext cx="3450038" cy="3139321"/>
          </a:xfrm>
          <a:prstGeom prst="rect">
            <a:avLst/>
          </a:prstGeom>
          <a:noFill/>
        </p:spPr>
        <p:txBody>
          <a:bodyPr wrap="square" rtlCol="0">
            <a:spAutoFit/>
          </a:bodyPr>
          <a:lstStyle/>
          <a:p>
            <a:r>
              <a:rPr lang="en-US" dirty="0" smtClean="0"/>
              <a:t>What mattered most to Dick was that he be in charge of the decisions for his end of life care; just as he had been in charge of the rest of his life.</a:t>
            </a:r>
          </a:p>
          <a:p>
            <a:endParaRPr lang="en-US" dirty="0"/>
          </a:p>
          <a:p>
            <a:r>
              <a:rPr lang="en-US" dirty="0" smtClean="0"/>
              <a:t>Dick and his wife felt that the care team were very responsive and supportive to Dick’s end of life choice.</a:t>
            </a:r>
            <a:endParaRPr lang="en-CA" dirty="0"/>
          </a:p>
        </p:txBody>
      </p:sp>
    </p:spTree>
    <p:extLst>
      <p:ext uri="{BB962C8B-B14F-4D97-AF65-F5344CB8AC3E}">
        <p14:creationId xmlns:p14="http://schemas.microsoft.com/office/powerpoint/2010/main" val="629994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870" y="101934"/>
            <a:ext cx="8610599" cy="1303867"/>
          </a:xfrm>
        </p:spPr>
        <p:txBody>
          <a:bodyPr/>
          <a:lstStyle/>
          <a:p>
            <a:r>
              <a:rPr lang="en-US" dirty="0" smtClean="0"/>
              <a:t>KEN’S STORY</a:t>
            </a:r>
            <a:endParaRPr lang="en-CA" dirty="0"/>
          </a:p>
        </p:txBody>
      </p:sp>
      <p:pic>
        <p:nvPicPr>
          <p:cNvPr id="11" name="Picture 10"/>
          <p:cNvPicPr>
            <a:picLocks noChangeAspect="1"/>
          </p:cNvPicPr>
          <p:nvPr/>
        </p:nvPicPr>
        <p:blipFill>
          <a:blip r:embed="rId3"/>
          <a:stretch>
            <a:fillRect/>
          </a:stretch>
        </p:blipFill>
        <p:spPr>
          <a:xfrm>
            <a:off x="460265" y="-142964"/>
            <a:ext cx="5780598" cy="7442452"/>
          </a:xfrm>
          <a:prstGeom prst="rect">
            <a:avLst/>
          </a:prstGeom>
        </p:spPr>
      </p:pic>
      <p:sp>
        <p:nvSpPr>
          <p:cNvPr id="15" name="TextBox 14"/>
          <p:cNvSpPr txBox="1"/>
          <p:nvPr/>
        </p:nvSpPr>
        <p:spPr>
          <a:xfrm>
            <a:off x="7077075" y="1502796"/>
            <a:ext cx="4929394" cy="3970318"/>
          </a:xfrm>
          <a:prstGeom prst="rect">
            <a:avLst/>
          </a:prstGeom>
          <a:noFill/>
        </p:spPr>
        <p:txBody>
          <a:bodyPr wrap="square" rtlCol="0">
            <a:spAutoFit/>
          </a:bodyPr>
          <a:lstStyle/>
          <a:p>
            <a:r>
              <a:rPr lang="en-US" dirty="0" smtClean="0"/>
              <a:t>Ken’s family wanted his care team to know who he was – how he lived – where he had been – they wanted them to know that Ken was a father who lived life to the fullest. </a:t>
            </a:r>
          </a:p>
          <a:p>
            <a:endParaRPr lang="en-US" dirty="0"/>
          </a:p>
          <a:p>
            <a:r>
              <a:rPr lang="en-US" dirty="0" smtClean="0"/>
              <a:t>Unfortunately, there wasn’t time – everyone was so busy. Even difficult conversations took place </a:t>
            </a:r>
            <a:r>
              <a:rPr lang="en-US" dirty="0" smtClean="0"/>
              <a:t>in </a:t>
            </a:r>
            <a:r>
              <a:rPr lang="en-US" dirty="0" smtClean="0"/>
              <a:t>less than desirable locations.</a:t>
            </a:r>
          </a:p>
          <a:p>
            <a:endParaRPr lang="en-US" dirty="0"/>
          </a:p>
          <a:p>
            <a:r>
              <a:rPr lang="en-US" dirty="0" smtClean="0"/>
              <a:t>Sadly, the family, although appreciative of the tremendous care Ken received, felt the system failed them.</a:t>
            </a:r>
            <a:endParaRPr lang="en-CA" dirty="0"/>
          </a:p>
        </p:txBody>
      </p:sp>
    </p:spTree>
    <p:extLst>
      <p:ext uri="{BB962C8B-B14F-4D97-AF65-F5344CB8AC3E}">
        <p14:creationId xmlns:p14="http://schemas.microsoft.com/office/powerpoint/2010/main" val="5771076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4870" y="101934"/>
            <a:ext cx="8610599" cy="1303867"/>
          </a:xfrm>
        </p:spPr>
        <p:txBody>
          <a:bodyPr/>
          <a:lstStyle/>
          <a:p>
            <a:r>
              <a:rPr lang="en-US" dirty="0" smtClean="0"/>
              <a:t>Rod’s story</a:t>
            </a:r>
            <a:endParaRPr lang="en-CA" dirty="0"/>
          </a:p>
        </p:txBody>
      </p:sp>
      <p:sp>
        <p:nvSpPr>
          <p:cNvPr id="8" name="Text Placeholder 7"/>
          <p:cNvSpPr>
            <a:spLocks noGrp="1"/>
          </p:cNvSpPr>
          <p:nvPr>
            <p:ph type="body" sz="half" idx="17"/>
          </p:nvPr>
        </p:nvSpPr>
        <p:spPr>
          <a:xfrm>
            <a:off x="7019925" y="1209675"/>
            <a:ext cx="4488308" cy="5009022"/>
          </a:xfrm>
        </p:spPr>
        <p:txBody>
          <a:bodyPr>
            <a:normAutofit/>
          </a:bodyPr>
          <a:lstStyle/>
          <a:p>
            <a:r>
              <a:rPr lang="en-US" sz="2000" dirty="0" smtClean="0"/>
              <a:t>Rod, in his wife’s words, was truly the healthiest 82 year old around. There was nothing wrong with him – no medication, no high blood pressure, not diabetes – except he had cancer.</a:t>
            </a:r>
          </a:p>
          <a:p>
            <a:endParaRPr lang="en-US" sz="2000" dirty="0" smtClean="0"/>
          </a:p>
          <a:p>
            <a:r>
              <a:rPr lang="en-US" sz="2000" dirty="0" smtClean="0"/>
              <a:t>Rod had a difficult choice to make. With the support of his family and a collaborative compassionate team, a very difficult and personal decision was </a:t>
            </a:r>
            <a:r>
              <a:rPr lang="en-US" sz="2000" dirty="0" err="1" smtClean="0"/>
              <a:t>MaiD</a:t>
            </a:r>
            <a:r>
              <a:rPr lang="en-US" sz="2000" dirty="0" smtClean="0"/>
              <a:t>.</a:t>
            </a:r>
          </a:p>
          <a:p>
            <a:endParaRPr lang="en-US" sz="2000" dirty="0" smtClean="0"/>
          </a:p>
          <a:p>
            <a:r>
              <a:rPr lang="en-US" sz="2000" dirty="0" smtClean="0"/>
              <a:t>His wife, Dee, calls this picture Our Last Moment</a:t>
            </a:r>
            <a:endParaRPr lang="en-US" sz="2000" dirty="0"/>
          </a:p>
        </p:txBody>
      </p:sp>
      <p:pic>
        <p:nvPicPr>
          <p:cNvPr id="12" name="Picture 11"/>
          <p:cNvPicPr>
            <a:picLocks noChangeAspect="1"/>
          </p:cNvPicPr>
          <p:nvPr/>
        </p:nvPicPr>
        <p:blipFill>
          <a:blip r:embed="rId3"/>
          <a:stretch>
            <a:fillRect/>
          </a:stretch>
        </p:blipFill>
        <p:spPr>
          <a:xfrm>
            <a:off x="140493" y="-389833"/>
            <a:ext cx="5748754" cy="7409757"/>
          </a:xfrm>
          <a:prstGeom prst="rect">
            <a:avLst/>
          </a:prstGeom>
        </p:spPr>
      </p:pic>
    </p:spTree>
    <p:extLst>
      <p:ext uri="{BB962C8B-B14F-4D97-AF65-F5344CB8AC3E}">
        <p14:creationId xmlns:p14="http://schemas.microsoft.com/office/powerpoint/2010/main" val="25357838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7025" y="264311"/>
            <a:ext cx="8610600" cy="1293028"/>
          </a:xfrm>
        </p:spPr>
        <p:txBody>
          <a:bodyPr>
            <a:normAutofit/>
          </a:bodyPr>
          <a:lstStyle/>
          <a:p>
            <a:r>
              <a:rPr lang="en-US" sz="3200" dirty="0"/>
              <a:t>It takes a community to help someone to live their last chapter</a:t>
            </a:r>
            <a:endParaRPr lang="en-CA" sz="3200" dirty="0"/>
          </a:p>
        </p:txBody>
      </p:sp>
      <p:pic>
        <p:nvPicPr>
          <p:cNvPr id="4" name="Content Placeholder 3"/>
          <p:cNvPicPr>
            <a:picLocks noGrp="1" noChangeAspect="1"/>
          </p:cNvPicPr>
          <p:nvPr>
            <p:ph idx="1"/>
          </p:nvPr>
        </p:nvPicPr>
        <p:blipFill>
          <a:blip r:embed="rId3"/>
          <a:stretch>
            <a:fillRect/>
          </a:stretch>
        </p:blipFill>
        <p:spPr>
          <a:xfrm>
            <a:off x="1978834" y="1875693"/>
            <a:ext cx="8666452" cy="4501410"/>
          </a:xfrm>
          <a:prstGeom prst="rect">
            <a:avLst/>
          </a:prstGeom>
        </p:spPr>
      </p:pic>
    </p:spTree>
    <p:extLst>
      <p:ext uri="{BB962C8B-B14F-4D97-AF65-F5344CB8AC3E}">
        <p14:creationId xmlns:p14="http://schemas.microsoft.com/office/powerpoint/2010/main" val="14796287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Adapting to the New Normal ? Covid-19</a:t>
            </a:r>
            <a:endParaRPr lang="en-CA" dirty="0"/>
          </a:p>
        </p:txBody>
      </p:sp>
      <p:sp>
        <p:nvSpPr>
          <p:cNvPr id="3" name="Content Placeholder 2"/>
          <p:cNvSpPr>
            <a:spLocks noGrp="1"/>
          </p:cNvSpPr>
          <p:nvPr>
            <p:ph idx="1"/>
          </p:nvPr>
        </p:nvSpPr>
        <p:spPr/>
        <p:txBody>
          <a:bodyPr>
            <a:normAutofit lnSpcReduction="10000"/>
          </a:bodyPr>
          <a:lstStyle/>
          <a:p>
            <a:r>
              <a:rPr lang="en-US" dirty="0" smtClean="0"/>
              <a:t>Team Zoom/telephone Meetings that include the patient/family</a:t>
            </a:r>
          </a:p>
          <a:p>
            <a:r>
              <a:rPr lang="en-US" dirty="0" smtClean="0"/>
              <a:t>Distributing posters, brochures, newsletters and notices whether hard copy or electronically </a:t>
            </a:r>
          </a:p>
          <a:p>
            <a:r>
              <a:rPr lang="en-US" dirty="0" smtClean="0"/>
              <a:t>New Patient Journey Map depicting a patient that has moved from Palliative Care to a healthy productive life</a:t>
            </a:r>
          </a:p>
          <a:p>
            <a:r>
              <a:rPr lang="en-US" dirty="0" smtClean="0"/>
              <a:t>Sharing Patient Journey Maps with the Health Authority</a:t>
            </a:r>
          </a:p>
          <a:p>
            <a:r>
              <a:rPr lang="en-US" dirty="0" smtClean="0"/>
              <a:t>Physician Zoom/telephone meetings seeking physicians’ perspective – stories</a:t>
            </a:r>
          </a:p>
          <a:p>
            <a:r>
              <a:rPr lang="en-US" dirty="0" smtClean="0"/>
              <a:t>Circle back Zoom/telephone meetings with Physician Pilots in each community</a:t>
            </a:r>
          </a:p>
          <a:p>
            <a:r>
              <a:rPr lang="en-US" dirty="0" smtClean="0"/>
              <a:t>Do you have any further ideas that support the change of culture we are looking for in living freely and life’s end?</a:t>
            </a:r>
            <a:endParaRPr lang="en-CA" dirty="0"/>
          </a:p>
        </p:txBody>
      </p:sp>
    </p:spTree>
    <p:extLst>
      <p:ext uri="{BB962C8B-B14F-4D97-AF65-F5344CB8AC3E}">
        <p14:creationId xmlns:p14="http://schemas.microsoft.com/office/powerpoint/2010/main" val="2883116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 and A</a:t>
            </a:r>
            <a:endParaRPr lang="en-CA" dirty="0"/>
          </a:p>
        </p:txBody>
      </p:sp>
      <p:pic>
        <p:nvPicPr>
          <p:cNvPr id="4" name="Content Placeholder 3"/>
          <p:cNvPicPr>
            <a:picLocks noGrp="1" noChangeAspect="1"/>
          </p:cNvPicPr>
          <p:nvPr>
            <p:ph idx="1"/>
          </p:nvPr>
        </p:nvPicPr>
        <p:blipFill>
          <a:blip r:embed="rId2"/>
          <a:stretch>
            <a:fillRect/>
          </a:stretch>
        </p:blipFill>
        <p:spPr>
          <a:xfrm>
            <a:off x="5006117" y="2220118"/>
            <a:ext cx="6626090" cy="3194722"/>
          </a:xfrm>
          <a:prstGeom prst="rect">
            <a:avLst/>
          </a:prstGeom>
        </p:spPr>
      </p:pic>
    </p:spTree>
    <p:extLst>
      <p:ext uri="{BB962C8B-B14F-4D97-AF65-F5344CB8AC3E}">
        <p14:creationId xmlns:p14="http://schemas.microsoft.com/office/powerpoint/2010/main" val="3484899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54407-4B32-4F4C-9770-BBCF66E84C51}"/>
              </a:ext>
            </a:extLst>
          </p:cNvPr>
          <p:cNvSpPr>
            <a:spLocks noGrp="1"/>
          </p:cNvSpPr>
          <p:nvPr>
            <p:ph type="ctrTitle"/>
          </p:nvPr>
        </p:nvSpPr>
        <p:spPr>
          <a:xfrm>
            <a:off x="1524000" y="1978740"/>
            <a:ext cx="9144000" cy="2900518"/>
          </a:xfrm>
        </p:spPr>
        <p:txBody>
          <a:bodyPr>
            <a:normAutofit/>
          </a:bodyPr>
          <a:lstStyle/>
          <a:p>
            <a:r>
              <a:rPr lang="en-US" dirty="0">
                <a:solidFill>
                  <a:srgbClr val="FFFF65"/>
                </a:solidFill>
                <a:effectLst>
                  <a:outerShdw blurRad="50800" dist="38100" dir="2700000" algn="tl" rotWithShape="0">
                    <a:prstClr val="black">
                      <a:alpha val="40000"/>
                    </a:prstClr>
                  </a:outerShdw>
                </a:effectLst>
                <a:latin typeface="Bradley Hand" pitchFamily="2" charset="77"/>
              </a:rPr>
              <a:t>Meaningful Engagement with Patients and Caregivers</a:t>
            </a:r>
          </a:p>
        </p:txBody>
      </p:sp>
    </p:spTree>
    <p:extLst>
      <p:ext uri="{BB962C8B-B14F-4D97-AF65-F5344CB8AC3E}">
        <p14:creationId xmlns:p14="http://schemas.microsoft.com/office/powerpoint/2010/main" val="79102939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6CDD2E-DE9C-6C4D-9833-4FF7FE84A179}"/>
              </a:ext>
            </a:extLst>
          </p:cNvPr>
          <p:cNvPicPr>
            <a:picLocks noChangeAspect="1"/>
          </p:cNvPicPr>
          <p:nvPr/>
        </p:nvPicPr>
        <p:blipFill rotWithShape="1">
          <a:blip r:embed="rId2"/>
          <a:srcRect l="14956" t="9589" r="13947" b="38657"/>
          <a:stretch/>
        </p:blipFill>
        <p:spPr>
          <a:xfrm>
            <a:off x="0" y="0"/>
            <a:ext cx="12192000" cy="6858000"/>
          </a:xfrm>
          <a:prstGeom prst="rect">
            <a:avLst/>
          </a:prstGeom>
        </p:spPr>
      </p:pic>
    </p:spTree>
    <p:extLst>
      <p:ext uri="{BB962C8B-B14F-4D97-AF65-F5344CB8AC3E}">
        <p14:creationId xmlns:p14="http://schemas.microsoft.com/office/powerpoint/2010/main" val="1261219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grassy hill&#10;&#10;Description automatically generated">
            <a:extLst>
              <a:ext uri="{FF2B5EF4-FFF2-40B4-BE49-F238E27FC236}">
                <a16:creationId xmlns:a16="http://schemas.microsoft.com/office/drawing/2014/main" id="{76BB72A7-268E-AA41-BADB-5DC85CE83D80}"/>
              </a:ext>
            </a:extLst>
          </p:cNvPr>
          <p:cNvPicPr>
            <a:picLocks noChangeAspect="1"/>
          </p:cNvPicPr>
          <p:nvPr/>
        </p:nvPicPr>
        <p:blipFill rotWithShape="1">
          <a:blip r:embed="rId2"/>
          <a:srcRect t="25014"/>
          <a:stretch/>
        </p:blipFill>
        <p:spPr>
          <a:xfrm>
            <a:off x="20" y="1282"/>
            <a:ext cx="12191980" cy="6856718"/>
          </a:xfrm>
          <a:prstGeom prst="rect">
            <a:avLst/>
          </a:prstGeom>
        </p:spPr>
      </p:pic>
    </p:spTree>
    <p:extLst>
      <p:ext uri="{BB962C8B-B14F-4D97-AF65-F5344CB8AC3E}">
        <p14:creationId xmlns:p14="http://schemas.microsoft.com/office/powerpoint/2010/main" val="40884129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2ED37BF-06B1-F04A-A666-A9E730BBC2DF}"/>
              </a:ext>
            </a:extLst>
          </p:cNvPr>
          <p:cNvSpPr>
            <a:spLocks noGrp="1"/>
          </p:cNvSpPr>
          <p:nvPr>
            <p:ph type="title"/>
          </p:nvPr>
        </p:nvSpPr>
        <p:spPr>
          <a:xfrm>
            <a:off x="838200" y="560722"/>
            <a:ext cx="10515600" cy="1325563"/>
          </a:xfrm>
        </p:spPr>
        <p:txBody>
          <a:bodyPr>
            <a:normAutofit/>
          </a:bodyPr>
          <a:lstStyle/>
          <a:p>
            <a:pPr algn="ctr"/>
            <a:r>
              <a:rPr lang="en-US" sz="7200" dirty="0">
                <a:latin typeface="Bradley Hand" pitchFamily="2" charset="77"/>
              </a:rPr>
              <a:t>Role of story</a:t>
            </a:r>
          </a:p>
        </p:txBody>
      </p:sp>
      <p:graphicFrame>
        <p:nvGraphicFramePr>
          <p:cNvPr id="12" name="Table 12">
            <a:extLst>
              <a:ext uri="{FF2B5EF4-FFF2-40B4-BE49-F238E27FC236}">
                <a16:creationId xmlns:a16="http://schemas.microsoft.com/office/drawing/2014/main" id="{E7F5C86D-C930-5048-9BF9-F819C45D72B6}"/>
              </a:ext>
            </a:extLst>
          </p:cNvPr>
          <p:cNvGraphicFramePr>
            <a:graphicFrameLocks noGrp="1"/>
          </p:cNvGraphicFramePr>
          <p:nvPr>
            <p:extLst/>
          </p:nvPr>
        </p:nvGraphicFramePr>
        <p:xfrm>
          <a:off x="838200" y="1868638"/>
          <a:ext cx="10515600" cy="4450347"/>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1846314879"/>
                    </a:ext>
                  </a:extLst>
                </a:gridCol>
                <a:gridCol w="3505200">
                  <a:extLst>
                    <a:ext uri="{9D8B030D-6E8A-4147-A177-3AD203B41FA5}">
                      <a16:colId xmlns:a16="http://schemas.microsoft.com/office/drawing/2014/main" val="2819021806"/>
                    </a:ext>
                  </a:extLst>
                </a:gridCol>
                <a:gridCol w="3505200">
                  <a:extLst>
                    <a:ext uri="{9D8B030D-6E8A-4147-A177-3AD203B41FA5}">
                      <a16:colId xmlns:a16="http://schemas.microsoft.com/office/drawing/2014/main" val="283683877"/>
                    </a:ext>
                  </a:extLst>
                </a:gridCol>
              </a:tblGrid>
              <a:tr h="698408">
                <a:tc>
                  <a:txBody>
                    <a:bodyPr/>
                    <a:lstStyle/>
                    <a:p>
                      <a:endParaRPr lang="en-US"/>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endParaRPr lang="en-US" dirty="0"/>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70708926"/>
                  </a:ext>
                </a:extLst>
              </a:tr>
              <a:tr h="2197459">
                <a:tc>
                  <a:txBody>
                    <a:bodyPr/>
                    <a:lstStyle/>
                    <a:p>
                      <a:endParaRPr lang="en-US"/>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noFill/>
                  </a:tcPr>
                </a:tc>
                <a:tc>
                  <a:txBody>
                    <a:bodyPr/>
                    <a:lstStyle/>
                    <a:p>
                      <a:endParaRPr lang="en-US"/>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8500230"/>
                  </a:ext>
                </a:extLst>
              </a:tr>
              <a:tr h="12054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cap="none" spc="0" dirty="0">
                          <a:ln w="0"/>
                          <a:solidFill>
                            <a:schemeClr val="tx1"/>
                          </a:solidFill>
                          <a:effectLst>
                            <a:outerShdw blurRad="38100" dist="19050" dir="2700000" algn="tl" rotWithShape="0">
                              <a:schemeClr val="dk1">
                                <a:alpha val="40000"/>
                              </a:schemeClr>
                            </a:outerShdw>
                          </a:effectLst>
                          <a:latin typeface="Bradley Hand" pitchFamily="2" charset="77"/>
                        </a:rPr>
                        <a:t>Build relationship</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cap="none" spc="0" dirty="0">
                          <a:ln w="0"/>
                          <a:solidFill>
                            <a:schemeClr val="tx1"/>
                          </a:solidFill>
                          <a:effectLst>
                            <a:outerShdw blurRad="38100" dist="19050" dir="2700000" algn="tl" rotWithShape="0">
                              <a:schemeClr val="dk1">
                                <a:alpha val="40000"/>
                              </a:schemeClr>
                            </a:outerShdw>
                          </a:effectLst>
                          <a:latin typeface="Bradley Hand" pitchFamily="2" charset="77"/>
                        </a:rPr>
                        <a:t>Connection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0" cap="none" spc="0" dirty="0">
                          <a:ln w="0"/>
                          <a:solidFill>
                            <a:schemeClr val="tx1"/>
                          </a:solidFill>
                          <a:effectLst>
                            <a:outerShdw blurRad="38100" dist="19050" dir="2700000" algn="tl" rotWithShape="0">
                              <a:schemeClr val="dk1">
                                <a:alpha val="40000"/>
                              </a:schemeClr>
                            </a:outerShdw>
                          </a:effectLst>
                          <a:latin typeface="Bradley Hand" pitchFamily="2" charset="77"/>
                        </a:rPr>
                        <a:t>Common goal across a diverse team</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78546386"/>
                  </a:ext>
                </a:extLst>
              </a:tr>
            </a:tbl>
          </a:graphicData>
        </a:graphic>
      </p:graphicFrame>
      <p:pic>
        <p:nvPicPr>
          <p:cNvPr id="13" name="Picture 12">
            <a:extLst>
              <a:ext uri="{FF2B5EF4-FFF2-40B4-BE49-F238E27FC236}">
                <a16:creationId xmlns:a16="http://schemas.microsoft.com/office/drawing/2014/main" id="{E3F6318A-8C63-384E-A4FF-C7807AA3F879}"/>
              </a:ext>
            </a:extLst>
          </p:cNvPr>
          <p:cNvPicPr>
            <a:picLocks noChangeAspect="1"/>
          </p:cNvPicPr>
          <p:nvPr/>
        </p:nvPicPr>
        <p:blipFill>
          <a:blip r:embed="rId2"/>
          <a:stretch>
            <a:fillRect/>
          </a:stretch>
        </p:blipFill>
        <p:spPr>
          <a:xfrm>
            <a:off x="1381297" y="2447006"/>
            <a:ext cx="2160000" cy="2160000"/>
          </a:xfrm>
          <a:prstGeom prst="rect">
            <a:avLst/>
          </a:prstGeom>
        </p:spPr>
      </p:pic>
      <p:pic>
        <p:nvPicPr>
          <p:cNvPr id="14" name="Picture 13">
            <a:extLst>
              <a:ext uri="{FF2B5EF4-FFF2-40B4-BE49-F238E27FC236}">
                <a16:creationId xmlns:a16="http://schemas.microsoft.com/office/drawing/2014/main" id="{3D9EB254-4D83-AD4D-9A53-F9A63E1BE88C}"/>
              </a:ext>
            </a:extLst>
          </p:cNvPr>
          <p:cNvPicPr>
            <a:picLocks noChangeAspect="1"/>
          </p:cNvPicPr>
          <p:nvPr/>
        </p:nvPicPr>
        <p:blipFill>
          <a:blip r:embed="rId3"/>
          <a:stretch>
            <a:fillRect/>
          </a:stretch>
        </p:blipFill>
        <p:spPr>
          <a:xfrm>
            <a:off x="5016000" y="2447006"/>
            <a:ext cx="2160000" cy="2160000"/>
          </a:xfrm>
          <a:prstGeom prst="rect">
            <a:avLst/>
          </a:prstGeom>
        </p:spPr>
      </p:pic>
      <p:pic>
        <p:nvPicPr>
          <p:cNvPr id="15" name="Picture 14">
            <a:extLst>
              <a:ext uri="{FF2B5EF4-FFF2-40B4-BE49-F238E27FC236}">
                <a16:creationId xmlns:a16="http://schemas.microsoft.com/office/drawing/2014/main" id="{00A1B0EF-DB85-E946-866D-6A5AED003B1C}"/>
              </a:ext>
            </a:extLst>
          </p:cNvPr>
          <p:cNvPicPr>
            <a:picLocks noChangeAspect="1"/>
          </p:cNvPicPr>
          <p:nvPr/>
        </p:nvPicPr>
        <p:blipFill>
          <a:blip r:embed="rId4"/>
          <a:stretch>
            <a:fillRect/>
          </a:stretch>
        </p:blipFill>
        <p:spPr>
          <a:xfrm>
            <a:off x="8358447" y="2447006"/>
            <a:ext cx="2160000" cy="2160000"/>
          </a:xfrm>
          <a:prstGeom prst="rect">
            <a:avLst/>
          </a:prstGeom>
        </p:spPr>
      </p:pic>
    </p:spTree>
    <p:extLst>
      <p:ext uri="{BB962C8B-B14F-4D97-AF65-F5344CB8AC3E}">
        <p14:creationId xmlns:p14="http://schemas.microsoft.com/office/powerpoint/2010/main" val="39895127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54407-4B32-4F4C-9770-BBCF66E84C51}"/>
              </a:ext>
            </a:extLst>
          </p:cNvPr>
          <p:cNvSpPr>
            <a:spLocks noGrp="1"/>
          </p:cNvSpPr>
          <p:nvPr>
            <p:ph type="ctrTitle"/>
          </p:nvPr>
        </p:nvSpPr>
        <p:spPr>
          <a:xfrm>
            <a:off x="5741552" y="2395768"/>
            <a:ext cx="3865191" cy="2066462"/>
          </a:xfrm>
          <a:effectLst>
            <a:outerShdw blurRad="50800" dist="38100" dir="2700000" algn="tl" rotWithShape="0">
              <a:prstClr val="black">
                <a:alpha val="40000"/>
              </a:prstClr>
            </a:outerShdw>
          </a:effectLst>
        </p:spPr>
        <p:txBody>
          <a:bodyPr>
            <a:normAutofit fontScale="90000"/>
          </a:bodyPr>
          <a:lstStyle/>
          <a:p>
            <a:r>
              <a:rPr lang="en-US" sz="15000" dirty="0">
                <a:solidFill>
                  <a:srgbClr val="FFFFFF"/>
                </a:solidFill>
                <a:effectLst>
                  <a:outerShdw blurRad="50800" dist="38100" dir="2700000" algn="tl" rotWithShape="0">
                    <a:prstClr val="black">
                      <a:alpha val="40000"/>
                    </a:prstClr>
                  </a:outerShdw>
                </a:effectLst>
                <a:latin typeface="Bradley Hand" pitchFamily="2" charset="77"/>
              </a:rPr>
              <a:t>You</a:t>
            </a:r>
          </a:p>
        </p:txBody>
      </p:sp>
      <p:sp>
        <p:nvSpPr>
          <p:cNvPr id="3" name="Donut 2">
            <a:extLst>
              <a:ext uri="{FF2B5EF4-FFF2-40B4-BE49-F238E27FC236}">
                <a16:creationId xmlns:a16="http://schemas.microsoft.com/office/drawing/2014/main" id="{C99F9372-ABD9-3043-B6AC-3F7767921590}"/>
              </a:ext>
            </a:extLst>
          </p:cNvPr>
          <p:cNvSpPr>
            <a:spLocks noChangeAspect="1"/>
          </p:cNvSpPr>
          <p:nvPr/>
        </p:nvSpPr>
        <p:spPr>
          <a:xfrm>
            <a:off x="4974148" y="746683"/>
            <a:ext cx="5400000" cy="5364633"/>
          </a:xfrm>
          <a:prstGeom prst="donut">
            <a:avLst>
              <a:gd name="adj" fmla="val 3698"/>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50800" dist="38100" dir="2700000" algn="tl" rotWithShape="0">
                  <a:prstClr val="black">
                    <a:alpha val="40000"/>
                  </a:prstClr>
                </a:outerShdw>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7DED98-2497-1F46-9CFA-90E8B6681008}"/>
              </a:ext>
            </a:extLst>
          </p:cNvPr>
          <p:cNvPicPr>
            <a:picLocks noChangeAspect="1"/>
          </p:cNvPicPr>
          <p:nvPr/>
        </p:nvPicPr>
        <p:blipFill>
          <a:blip r:embed="rId2"/>
          <a:stretch>
            <a:fillRect/>
          </a:stretch>
        </p:blipFill>
        <p:spPr>
          <a:xfrm>
            <a:off x="795379" y="1268999"/>
            <a:ext cx="4320000" cy="432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407865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D3332A-5071-6C46-9AF3-0C1493EB0CC4}"/>
              </a:ext>
            </a:extLst>
          </p:cNvPr>
          <p:cNvSpPr>
            <a:spLocks noGrp="1"/>
          </p:cNvSpPr>
          <p:nvPr>
            <p:ph type="ctrTitle"/>
          </p:nvPr>
        </p:nvSpPr>
        <p:spPr>
          <a:xfrm>
            <a:off x="2687886" y="436857"/>
            <a:ext cx="2835571" cy="2283066"/>
          </a:xfrm>
          <a:effectLst>
            <a:outerShdw blurRad="50800" dist="38100" dir="2700000" algn="tl" rotWithShape="0">
              <a:prstClr val="black">
                <a:alpha val="40000"/>
              </a:prstClr>
            </a:outerShdw>
          </a:effectLst>
        </p:spPr>
        <p:txBody>
          <a:bodyPr anchor="ctr">
            <a:normAutofit/>
          </a:bodyPr>
          <a:lstStyle/>
          <a:p>
            <a:r>
              <a:rPr lang="en-US" sz="7200" dirty="0">
                <a:solidFill>
                  <a:srgbClr val="FFFFFF"/>
                </a:solidFill>
                <a:effectLst>
                  <a:outerShdw blurRad="50800" dist="38100" dir="2700000" algn="tl" rotWithShape="0">
                    <a:prstClr val="black">
                      <a:alpha val="40000"/>
                    </a:prstClr>
                  </a:outerShdw>
                </a:effectLst>
                <a:latin typeface="Bradley Hand" pitchFamily="2" charset="77"/>
              </a:rPr>
              <a:t>You</a:t>
            </a:r>
          </a:p>
        </p:txBody>
      </p:sp>
      <p:sp>
        <p:nvSpPr>
          <p:cNvPr id="11" name="Title 1">
            <a:extLst>
              <a:ext uri="{FF2B5EF4-FFF2-40B4-BE49-F238E27FC236}">
                <a16:creationId xmlns:a16="http://schemas.microsoft.com/office/drawing/2014/main" id="{FEB26F48-16AF-6948-B13E-C754301D8CAD}"/>
              </a:ext>
            </a:extLst>
          </p:cNvPr>
          <p:cNvSpPr txBox="1">
            <a:spLocks/>
          </p:cNvSpPr>
          <p:nvPr/>
        </p:nvSpPr>
        <p:spPr>
          <a:xfrm>
            <a:off x="4579357" y="3278723"/>
            <a:ext cx="2835571" cy="2283066"/>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radley Hand" pitchFamily="2" charset="77"/>
                <a:ea typeface="+mj-ea"/>
                <a:cs typeface="+mj-cs"/>
              </a:rPr>
              <a:t>We</a:t>
            </a:r>
          </a:p>
        </p:txBody>
      </p:sp>
      <p:sp>
        <p:nvSpPr>
          <p:cNvPr id="12" name="Title 1">
            <a:extLst>
              <a:ext uri="{FF2B5EF4-FFF2-40B4-BE49-F238E27FC236}">
                <a16:creationId xmlns:a16="http://schemas.microsoft.com/office/drawing/2014/main" id="{5A9BFBD3-A364-0744-AFEC-056B1BC130B5}"/>
              </a:ext>
            </a:extLst>
          </p:cNvPr>
          <p:cNvSpPr txBox="1">
            <a:spLocks/>
          </p:cNvSpPr>
          <p:nvPr/>
        </p:nvSpPr>
        <p:spPr>
          <a:xfrm>
            <a:off x="6470829" y="436857"/>
            <a:ext cx="2835571" cy="2283066"/>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radley Hand" pitchFamily="2" charset="77"/>
                <a:ea typeface="+mj-ea"/>
                <a:cs typeface="+mj-cs"/>
              </a:rPr>
              <a:t>Me</a:t>
            </a:r>
          </a:p>
        </p:txBody>
      </p:sp>
      <p:cxnSp>
        <p:nvCxnSpPr>
          <p:cNvPr id="13" name="Straight Connector 12">
            <a:extLst>
              <a:ext uri="{FF2B5EF4-FFF2-40B4-BE49-F238E27FC236}">
                <a16:creationId xmlns:a16="http://schemas.microsoft.com/office/drawing/2014/main" id="{CBDA3961-8983-EB4A-A801-282439C0D256}"/>
              </a:ext>
            </a:extLst>
          </p:cNvPr>
          <p:cNvCxnSpPr/>
          <p:nvPr/>
        </p:nvCxnSpPr>
        <p:spPr>
          <a:xfrm>
            <a:off x="5140800" y="1515237"/>
            <a:ext cx="1843314" cy="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DDD6EF-5E25-3C40-9FAD-40C06E8E64E5}"/>
              </a:ext>
            </a:extLst>
          </p:cNvPr>
          <p:cNvCxnSpPr>
            <a:cxnSpLocks/>
          </p:cNvCxnSpPr>
          <p:nvPr/>
        </p:nvCxnSpPr>
        <p:spPr>
          <a:xfrm flipV="1">
            <a:off x="6918798" y="2193780"/>
            <a:ext cx="986400" cy="172800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1D4B42-F6D3-1542-AB6F-9E977715EDD2}"/>
              </a:ext>
            </a:extLst>
          </p:cNvPr>
          <p:cNvCxnSpPr>
            <a:cxnSpLocks/>
          </p:cNvCxnSpPr>
          <p:nvPr/>
        </p:nvCxnSpPr>
        <p:spPr>
          <a:xfrm>
            <a:off x="4153829" y="2284494"/>
            <a:ext cx="986971" cy="172720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69CC72DD-514F-CB4C-9B08-45E96FB610AB}"/>
              </a:ext>
            </a:extLst>
          </p:cNvPr>
          <p:cNvPicPr>
            <a:picLocks noChangeAspect="1"/>
          </p:cNvPicPr>
          <p:nvPr/>
        </p:nvPicPr>
        <p:blipFill>
          <a:blip r:embed="rId2"/>
          <a:stretch>
            <a:fillRect/>
          </a:stretch>
        </p:blipFill>
        <p:spPr>
          <a:xfrm>
            <a:off x="8494829" y="749687"/>
            <a:ext cx="1800000" cy="1800000"/>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800D8460-650C-714E-AC7E-531F48490B0D}"/>
              </a:ext>
            </a:extLst>
          </p:cNvPr>
          <p:cNvPicPr>
            <a:picLocks noChangeAspect="1"/>
          </p:cNvPicPr>
          <p:nvPr/>
        </p:nvPicPr>
        <p:blipFill>
          <a:blip r:embed="rId3"/>
          <a:stretch>
            <a:fillRect/>
          </a:stretch>
        </p:blipFill>
        <p:spPr>
          <a:xfrm>
            <a:off x="1644885" y="736145"/>
            <a:ext cx="1692000" cy="1692000"/>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51A2C192-7D70-D44B-ADD3-2DE46CEF1C01}"/>
              </a:ext>
            </a:extLst>
          </p:cNvPr>
          <p:cNvPicPr>
            <a:picLocks noChangeAspect="1"/>
          </p:cNvPicPr>
          <p:nvPr/>
        </p:nvPicPr>
        <p:blipFill>
          <a:blip r:embed="rId3"/>
          <a:stretch>
            <a:fillRect/>
          </a:stretch>
        </p:blipFill>
        <p:spPr>
          <a:xfrm>
            <a:off x="4778829" y="4932457"/>
            <a:ext cx="1692000" cy="1692000"/>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2B8A6416-5E3D-0B43-B910-AE1FD09E8975}"/>
              </a:ext>
            </a:extLst>
          </p:cNvPr>
          <p:cNvPicPr>
            <a:picLocks noChangeAspect="1"/>
          </p:cNvPicPr>
          <p:nvPr/>
        </p:nvPicPr>
        <p:blipFill>
          <a:blip r:embed="rId2"/>
          <a:stretch>
            <a:fillRect/>
          </a:stretch>
        </p:blipFill>
        <p:spPr>
          <a:xfrm>
            <a:off x="5617747" y="4853468"/>
            <a:ext cx="1800000" cy="18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359175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C2D3332A-5071-6C46-9AF3-0C1493EB0CC4}"/>
              </a:ext>
            </a:extLst>
          </p:cNvPr>
          <p:cNvSpPr>
            <a:spLocks noGrp="1"/>
          </p:cNvSpPr>
          <p:nvPr>
            <p:ph type="ctrTitle"/>
          </p:nvPr>
        </p:nvSpPr>
        <p:spPr>
          <a:xfrm>
            <a:off x="2687886" y="429832"/>
            <a:ext cx="2835571" cy="2283066"/>
          </a:xfrm>
          <a:effectLst>
            <a:outerShdw blurRad="50800" dist="38100" dir="2700000" algn="tl" rotWithShape="0">
              <a:prstClr val="black">
                <a:alpha val="40000"/>
              </a:prstClr>
            </a:outerShdw>
          </a:effectLst>
        </p:spPr>
        <p:txBody>
          <a:bodyPr anchor="ctr">
            <a:normAutofit/>
          </a:bodyPr>
          <a:lstStyle/>
          <a:p>
            <a:r>
              <a:rPr lang="en-US" sz="7200" dirty="0">
                <a:solidFill>
                  <a:srgbClr val="FFFFFF"/>
                </a:solidFill>
                <a:effectLst>
                  <a:outerShdw blurRad="50800" dist="38100" dir="2700000" algn="tl" rotWithShape="0">
                    <a:prstClr val="black">
                      <a:alpha val="40000"/>
                    </a:prstClr>
                  </a:outerShdw>
                </a:effectLst>
                <a:latin typeface="Bradley Hand" pitchFamily="2" charset="77"/>
              </a:rPr>
              <a:t>You</a:t>
            </a:r>
          </a:p>
        </p:txBody>
      </p:sp>
      <p:sp>
        <p:nvSpPr>
          <p:cNvPr id="11" name="Title 1">
            <a:extLst>
              <a:ext uri="{FF2B5EF4-FFF2-40B4-BE49-F238E27FC236}">
                <a16:creationId xmlns:a16="http://schemas.microsoft.com/office/drawing/2014/main" id="{FEB26F48-16AF-6948-B13E-C754301D8CAD}"/>
              </a:ext>
            </a:extLst>
          </p:cNvPr>
          <p:cNvSpPr txBox="1">
            <a:spLocks/>
          </p:cNvSpPr>
          <p:nvPr/>
        </p:nvSpPr>
        <p:spPr>
          <a:xfrm>
            <a:off x="4579357" y="3271698"/>
            <a:ext cx="2835571" cy="2283066"/>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radley Hand" pitchFamily="2" charset="77"/>
                <a:ea typeface="+mj-ea"/>
                <a:cs typeface="+mj-cs"/>
              </a:rPr>
              <a:t>We</a:t>
            </a:r>
          </a:p>
        </p:txBody>
      </p:sp>
      <p:sp>
        <p:nvSpPr>
          <p:cNvPr id="12" name="Title 1">
            <a:extLst>
              <a:ext uri="{FF2B5EF4-FFF2-40B4-BE49-F238E27FC236}">
                <a16:creationId xmlns:a16="http://schemas.microsoft.com/office/drawing/2014/main" id="{5A9BFBD3-A364-0744-AFEC-056B1BC130B5}"/>
              </a:ext>
            </a:extLst>
          </p:cNvPr>
          <p:cNvSpPr txBox="1">
            <a:spLocks/>
          </p:cNvSpPr>
          <p:nvPr/>
        </p:nvSpPr>
        <p:spPr>
          <a:xfrm>
            <a:off x="6470829" y="429832"/>
            <a:ext cx="2835571" cy="2283066"/>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7200" b="0"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Bradley Hand" pitchFamily="2" charset="77"/>
                <a:ea typeface="+mj-ea"/>
                <a:cs typeface="+mj-cs"/>
              </a:rPr>
              <a:t>Me</a:t>
            </a:r>
          </a:p>
        </p:txBody>
      </p:sp>
      <p:cxnSp>
        <p:nvCxnSpPr>
          <p:cNvPr id="13" name="Straight Connector 12">
            <a:extLst>
              <a:ext uri="{FF2B5EF4-FFF2-40B4-BE49-F238E27FC236}">
                <a16:creationId xmlns:a16="http://schemas.microsoft.com/office/drawing/2014/main" id="{CBDA3961-8983-EB4A-A801-282439C0D256}"/>
              </a:ext>
            </a:extLst>
          </p:cNvPr>
          <p:cNvCxnSpPr/>
          <p:nvPr/>
        </p:nvCxnSpPr>
        <p:spPr>
          <a:xfrm>
            <a:off x="5140800" y="1508212"/>
            <a:ext cx="1843314" cy="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ADDD6EF-5E25-3C40-9FAD-40C06E8E64E5}"/>
              </a:ext>
            </a:extLst>
          </p:cNvPr>
          <p:cNvCxnSpPr>
            <a:cxnSpLocks/>
          </p:cNvCxnSpPr>
          <p:nvPr/>
        </p:nvCxnSpPr>
        <p:spPr>
          <a:xfrm flipV="1">
            <a:off x="6918798" y="2186755"/>
            <a:ext cx="986400" cy="172800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A91D4B42-F6D3-1542-AB6F-9E977715EDD2}"/>
              </a:ext>
            </a:extLst>
          </p:cNvPr>
          <p:cNvCxnSpPr>
            <a:cxnSpLocks/>
          </p:cNvCxnSpPr>
          <p:nvPr/>
        </p:nvCxnSpPr>
        <p:spPr>
          <a:xfrm>
            <a:off x="4153829" y="2277469"/>
            <a:ext cx="986971" cy="1727200"/>
          </a:xfrm>
          <a:prstGeom prst="line">
            <a:avLst/>
          </a:prstGeom>
          <a:ln w="57150">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81060F7-BB9D-2143-8923-BB28DC77C4BC}"/>
              </a:ext>
            </a:extLst>
          </p:cNvPr>
          <p:cNvSpPr txBox="1"/>
          <p:nvPr/>
        </p:nvSpPr>
        <p:spPr>
          <a:xfrm>
            <a:off x="4930027" y="1791988"/>
            <a:ext cx="2082798"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solidFill>
                    <a:srgbClr val="70AD47">
                      <a:lumMod val="40000"/>
                      <a:lumOff val="60000"/>
                    </a:srgbClr>
                  </a:solidFill>
                </a:ln>
                <a:solidFill>
                  <a:srgbClr val="FFFF65"/>
                </a:solidFill>
                <a:effectLst>
                  <a:outerShdw blurRad="50800" dist="38100" dir="2700000" algn="tl" rotWithShape="0">
                    <a:prstClr val="black">
                      <a:alpha val="40000"/>
                    </a:prstClr>
                  </a:outerShdw>
                </a:effectLst>
                <a:uLnTx/>
                <a:uFillTx/>
                <a:latin typeface="Bradley Hand" pitchFamily="2" charset="77"/>
                <a:ea typeface="+mn-ea"/>
                <a:cs typeface="+mn-cs"/>
              </a:rPr>
              <a:t>Best Possible Story</a:t>
            </a:r>
          </a:p>
        </p:txBody>
      </p:sp>
      <p:pic>
        <p:nvPicPr>
          <p:cNvPr id="16" name="Picture 15">
            <a:extLst>
              <a:ext uri="{FF2B5EF4-FFF2-40B4-BE49-F238E27FC236}">
                <a16:creationId xmlns:a16="http://schemas.microsoft.com/office/drawing/2014/main" id="{45E0EA8A-8A68-9346-A6A6-59EFA011E257}"/>
              </a:ext>
            </a:extLst>
          </p:cNvPr>
          <p:cNvPicPr>
            <a:picLocks noChangeAspect="1"/>
          </p:cNvPicPr>
          <p:nvPr/>
        </p:nvPicPr>
        <p:blipFill>
          <a:blip r:embed="rId2"/>
          <a:stretch>
            <a:fillRect/>
          </a:stretch>
        </p:blipFill>
        <p:spPr>
          <a:xfrm>
            <a:off x="8494829" y="749687"/>
            <a:ext cx="1800000" cy="1800000"/>
          </a:xfrm>
          <a:prstGeom prst="rect">
            <a:avLst/>
          </a:prstGeom>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9A37388C-8538-0244-9AE5-37E983C79896}"/>
              </a:ext>
            </a:extLst>
          </p:cNvPr>
          <p:cNvPicPr>
            <a:picLocks noChangeAspect="1"/>
          </p:cNvPicPr>
          <p:nvPr/>
        </p:nvPicPr>
        <p:blipFill>
          <a:blip r:embed="rId3"/>
          <a:stretch>
            <a:fillRect/>
          </a:stretch>
        </p:blipFill>
        <p:spPr>
          <a:xfrm>
            <a:off x="1644885" y="736145"/>
            <a:ext cx="1692000" cy="1692000"/>
          </a:xfrm>
          <a:prstGeom prst="rect">
            <a:avLst/>
          </a:prstGeom>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DABD84CB-799B-C646-914C-9D145EC54CA0}"/>
              </a:ext>
            </a:extLst>
          </p:cNvPr>
          <p:cNvPicPr>
            <a:picLocks noChangeAspect="1"/>
          </p:cNvPicPr>
          <p:nvPr/>
        </p:nvPicPr>
        <p:blipFill>
          <a:blip r:embed="rId3"/>
          <a:stretch>
            <a:fillRect/>
          </a:stretch>
        </p:blipFill>
        <p:spPr>
          <a:xfrm>
            <a:off x="4778829" y="4932457"/>
            <a:ext cx="1692000" cy="1692000"/>
          </a:xfrm>
          <a:prstGeom prst="rect">
            <a:avLst/>
          </a:prstGeom>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2622BDA5-539E-EF44-BEBA-87CBB5D7253A}"/>
              </a:ext>
            </a:extLst>
          </p:cNvPr>
          <p:cNvPicPr>
            <a:picLocks noChangeAspect="1"/>
          </p:cNvPicPr>
          <p:nvPr/>
        </p:nvPicPr>
        <p:blipFill>
          <a:blip r:embed="rId2"/>
          <a:stretch>
            <a:fillRect/>
          </a:stretch>
        </p:blipFill>
        <p:spPr>
          <a:xfrm>
            <a:off x="5617747" y="4853468"/>
            <a:ext cx="1800000" cy="180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84746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11314</TotalTime>
  <Words>2141</Words>
  <Application>Microsoft Office PowerPoint</Application>
  <PresentationFormat>Widescreen</PresentationFormat>
  <Paragraphs>133</Paragraphs>
  <Slides>21</Slides>
  <Notes>11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21</vt:i4>
      </vt:variant>
    </vt:vector>
  </HeadingPairs>
  <TitlesOfParts>
    <vt:vector size="29" baseType="lpstr">
      <vt:lpstr>Arial</vt:lpstr>
      <vt:lpstr>Bradley Hand</vt:lpstr>
      <vt:lpstr>Calibri</vt:lpstr>
      <vt:lpstr>Calibri Light</vt:lpstr>
      <vt:lpstr>Century Gothic</vt:lpstr>
      <vt:lpstr>Forte</vt:lpstr>
      <vt:lpstr>Office Theme</vt:lpstr>
      <vt:lpstr>1_Vapor Trail</vt:lpstr>
      <vt:lpstr>Open conversations in palliative care</vt:lpstr>
      <vt:lpstr>It takes a community to help someone to live their last chapter</vt:lpstr>
      <vt:lpstr>Meaningful Engagement with Patients and Caregivers</vt:lpstr>
      <vt:lpstr>PowerPoint Presentation</vt:lpstr>
      <vt:lpstr>PowerPoint Presentation</vt:lpstr>
      <vt:lpstr>Role of story</vt:lpstr>
      <vt:lpstr>You</vt:lpstr>
      <vt:lpstr>You</vt:lpstr>
      <vt:lpstr>You</vt:lpstr>
      <vt:lpstr>You</vt:lpstr>
      <vt:lpstr>PowerPoint Presentation</vt:lpstr>
      <vt:lpstr>The project</vt:lpstr>
      <vt:lpstr>The who</vt:lpstr>
      <vt:lpstr>driving questions</vt:lpstr>
      <vt:lpstr>Getting to know patients and their families</vt:lpstr>
      <vt:lpstr>Patient journey maps</vt:lpstr>
      <vt:lpstr>Dicks Story</vt:lpstr>
      <vt:lpstr>KEN’S STORY</vt:lpstr>
      <vt:lpstr>Rod’s story</vt:lpstr>
      <vt:lpstr>Adapting to the New Normal ? Covid-19</vt:lpstr>
      <vt:lpstr>Q and 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conversations in palliative care</dc:title>
  <dc:creator>SGirling-Hebert</dc:creator>
  <cp:lastModifiedBy>SGirling-Hebert</cp:lastModifiedBy>
  <cp:revision>52</cp:revision>
  <dcterms:created xsi:type="dcterms:W3CDTF">2020-09-23T17:40:26Z</dcterms:created>
  <dcterms:modified xsi:type="dcterms:W3CDTF">2020-10-27T15:32:35Z</dcterms:modified>
</cp:coreProperties>
</file>